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2" r:id="rId3"/>
    <p:sldId id="296" r:id="rId4"/>
    <p:sldId id="297" r:id="rId5"/>
    <p:sldId id="273" r:id="rId6"/>
    <p:sldId id="274" r:id="rId7"/>
    <p:sldId id="309" r:id="rId8"/>
    <p:sldId id="270" r:id="rId9"/>
    <p:sldId id="298" r:id="rId10"/>
    <p:sldId id="300" r:id="rId11"/>
    <p:sldId id="301" r:id="rId12"/>
    <p:sldId id="308" r:id="rId13"/>
    <p:sldId id="272" r:id="rId14"/>
    <p:sldId id="262" r:id="rId15"/>
    <p:sldId id="264" r:id="rId16"/>
    <p:sldId id="290" r:id="rId17"/>
    <p:sldId id="304" r:id="rId18"/>
    <p:sldId id="291" r:id="rId19"/>
    <p:sldId id="277" r:id="rId20"/>
    <p:sldId id="292" r:id="rId21"/>
    <p:sldId id="276" r:id="rId22"/>
    <p:sldId id="285" r:id="rId23"/>
    <p:sldId id="286" r:id="rId24"/>
    <p:sldId id="287" r:id="rId25"/>
    <p:sldId id="294" r:id="rId26"/>
    <p:sldId id="279" r:id="rId27"/>
    <p:sldId id="281" r:id="rId28"/>
    <p:sldId id="280" r:id="rId29"/>
    <p:sldId id="268" r:id="rId30"/>
    <p:sldId id="303" r:id="rId31"/>
    <p:sldId id="267" r:id="rId32"/>
    <p:sldId id="293" r:id="rId33"/>
    <p:sldId id="263" r:id="rId34"/>
    <p:sldId id="305" r:id="rId35"/>
    <p:sldId id="265" r:id="rId36"/>
    <p:sldId id="295" r:id="rId37"/>
    <p:sldId id="307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NA FRANÇA DE ARAUJO ." initials="MFDA." lastIdx="3" clrIdx="0">
    <p:extLst>
      <p:ext uri="{19B8F6BF-5375-455C-9EA6-DF929625EA0E}">
        <p15:presenceInfo xmlns:p15="http://schemas.microsoft.com/office/powerpoint/2012/main" userId="S::mariana.araujo@bandtec.com.br::123dcd98-703d-4b9c-ab88-1b90d15a17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C3DA"/>
    <a:srgbClr val="6EDCFE"/>
    <a:srgbClr val="92C5E0"/>
    <a:srgbClr val="FDA34B"/>
    <a:srgbClr val="29AAE3"/>
    <a:srgbClr val="EB7049"/>
    <a:srgbClr val="959595"/>
    <a:srgbClr val="A6ADAE"/>
    <a:srgbClr val="A19884"/>
    <a:srgbClr val="1EA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676E33-AAC7-4F7B-895A-CD07510496D3}" type="doc">
      <dgm:prSet loTypeId="urn:microsoft.com/office/officeart/2005/8/layout/cycle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5888C4B5-466E-4B63-84A5-53C68980354E}">
      <dgm:prSet phldrT="[Texto]" custT="1"/>
      <dgm:spPr/>
      <dgm:t>
        <a:bodyPr/>
        <a:lstStyle/>
        <a:p>
          <a:r>
            <a:rPr lang="pt-BR" sz="1600" b="1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Problemas macro econômicos </a:t>
          </a:r>
          <a:br>
            <a:rPr lang="pt-BR" sz="1600" b="1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</a:br>
          <a:r>
            <a:rPr lang="pt-BR" sz="1600" b="1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do país</a:t>
          </a:r>
        </a:p>
      </dgm:t>
    </dgm:pt>
    <dgm:pt modelId="{56422438-9781-4033-AD65-D55E48C0C82C}" type="parTrans" cxnId="{6FAEA096-26F9-45E2-8D37-350A36465FB7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057435D4-36CF-4BE9-A788-00C1463EEE89}" type="sibTrans" cxnId="{6FAEA096-26F9-45E2-8D37-350A36465FB7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BC5FD8CF-8F57-4957-8E83-1A0C240EC67D}">
      <dgm:prSet phldrT="[Texto]" custT="1"/>
      <dgm:spPr/>
      <dgm:t>
        <a:bodyPr/>
        <a:lstStyle/>
        <a:p>
          <a:r>
            <a:rPr lang="pt-BR" sz="1600" b="1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Diminuição do poder de compra da população</a:t>
          </a:r>
        </a:p>
      </dgm:t>
    </dgm:pt>
    <dgm:pt modelId="{8B98E3E8-BCBD-478F-AAA2-0C73A510BB15}" type="parTrans" cxnId="{CAABEF75-5C64-4DC7-9827-D23FF34AA260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327612F9-5ED8-40FA-82C5-A443C29AA152}" type="sibTrans" cxnId="{CAABEF75-5C64-4DC7-9827-D23FF34AA260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0717380C-F421-4162-A9D9-E66F198B8573}">
      <dgm:prSet phldrT="[Texto]" custT="1"/>
      <dgm:spPr/>
      <dgm:t>
        <a:bodyPr/>
        <a:lstStyle/>
        <a:p>
          <a:r>
            <a:rPr lang="pt-BR" sz="1600" b="1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Queda em vendas no varejo</a:t>
          </a:r>
        </a:p>
      </dgm:t>
    </dgm:pt>
    <dgm:pt modelId="{3E6591A4-2173-40F5-ABCC-2E04B50F788B}" type="parTrans" cxnId="{2A7528BC-856A-4B44-9DC3-EAC13B7BF4F7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27C68662-834E-4219-BA5C-AB6D699F1BA2}" type="sibTrans" cxnId="{2A7528BC-856A-4B44-9DC3-EAC13B7BF4F7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E32E88D0-93A5-4980-8A18-2037372036D1}">
      <dgm:prSet phldrT="[Texto]" custT="1"/>
      <dgm:spPr/>
      <dgm:t>
        <a:bodyPr/>
        <a:lstStyle/>
        <a:p>
          <a:r>
            <a:rPr lang="pt-BR" sz="1600" b="1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Diminuição de contratação e retenção de colaboradores</a:t>
          </a:r>
        </a:p>
      </dgm:t>
    </dgm:pt>
    <dgm:pt modelId="{8C1DBF72-56FA-4EB9-A54B-68696113EDAD}" type="parTrans" cxnId="{8154092B-3687-4990-80C3-74663F6F1A5B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19A71467-0F7C-42D4-A8DD-1797B2AC81A2}" type="sibTrans" cxnId="{8154092B-3687-4990-80C3-74663F6F1A5B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3A7B4F7B-353D-48E2-8082-349DF38EFA6D}">
      <dgm:prSet phldrT="[Texto]" custT="1"/>
      <dgm:spPr/>
      <dgm:t>
        <a:bodyPr/>
        <a:lstStyle/>
        <a:p>
          <a:r>
            <a:rPr lang="pt-BR" sz="1600" b="1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Pessoas desempregadas sem poder de compra </a:t>
          </a:r>
        </a:p>
      </dgm:t>
    </dgm:pt>
    <dgm:pt modelId="{B7748481-5859-4341-9B4A-149B3859F00C}" type="parTrans" cxnId="{3CAEAD7C-5DCA-4C6C-8A79-FC50EED7DCE0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AC6FB596-46DF-46A9-9105-53D356D9B4CA}" type="sibTrans" cxnId="{3CAEAD7C-5DCA-4C6C-8A79-FC50EED7DCE0}">
      <dgm:prSet/>
      <dgm:spPr/>
      <dgm:t>
        <a:bodyPr/>
        <a:lstStyle/>
        <a:p>
          <a:endParaRPr lang="pt-BR" sz="1600" b="1">
            <a:latin typeface="DengXian Light" panose="02010600030101010101" pitchFamily="2" charset="-122"/>
            <a:ea typeface="DengXian Light" panose="02010600030101010101" pitchFamily="2" charset="-122"/>
            <a:cs typeface="Arial" panose="020B0604020202020204" pitchFamily="34" charset="0"/>
          </a:endParaRPr>
        </a:p>
      </dgm:t>
    </dgm:pt>
    <dgm:pt modelId="{316FD0B7-5DE6-4913-9487-84EB1DE6E692}" type="pres">
      <dgm:prSet presAssocID="{EF676E33-AAC7-4F7B-895A-CD07510496D3}" presName="Name0" presStyleCnt="0">
        <dgm:presLayoutVars>
          <dgm:dir/>
          <dgm:resizeHandles val="exact"/>
        </dgm:presLayoutVars>
      </dgm:prSet>
      <dgm:spPr/>
    </dgm:pt>
    <dgm:pt modelId="{57CE9EC0-511E-4D85-B78A-12F56A2B01A1}" type="pres">
      <dgm:prSet presAssocID="{EF676E33-AAC7-4F7B-895A-CD07510496D3}" presName="cycle" presStyleCnt="0"/>
      <dgm:spPr/>
    </dgm:pt>
    <dgm:pt modelId="{ABB1A220-4943-4876-80D4-3AA03024AF52}" type="pres">
      <dgm:prSet presAssocID="{5888C4B5-466E-4B63-84A5-53C68980354E}" presName="nodeFirstNode" presStyleLbl="node1" presStyleIdx="0" presStyleCnt="5" custRadScaleRad="100437">
        <dgm:presLayoutVars>
          <dgm:bulletEnabled val="1"/>
        </dgm:presLayoutVars>
      </dgm:prSet>
      <dgm:spPr/>
    </dgm:pt>
    <dgm:pt modelId="{4C276B39-B1E4-45B6-A03C-CEA37BC25ED5}" type="pres">
      <dgm:prSet presAssocID="{057435D4-36CF-4BE9-A788-00C1463EEE89}" presName="sibTransFirstNode" presStyleLbl="bgShp" presStyleIdx="0" presStyleCnt="1"/>
      <dgm:spPr/>
    </dgm:pt>
    <dgm:pt modelId="{42B749E9-46BF-4333-B513-990FAA20E175}" type="pres">
      <dgm:prSet presAssocID="{BC5FD8CF-8F57-4957-8E83-1A0C240EC67D}" presName="nodeFollowingNodes" presStyleLbl="node1" presStyleIdx="1" presStyleCnt="5">
        <dgm:presLayoutVars>
          <dgm:bulletEnabled val="1"/>
        </dgm:presLayoutVars>
      </dgm:prSet>
      <dgm:spPr/>
    </dgm:pt>
    <dgm:pt modelId="{9E88EE09-FC02-4652-AAF1-6A2D40706EEC}" type="pres">
      <dgm:prSet presAssocID="{0717380C-F421-4162-A9D9-E66F198B8573}" presName="nodeFollowingNodes" presStyleLbl="node1" presStyleIdx="2" presStyleCnt="5">
        <dgm:presLayoutVars>
          <dgm:bulletEnabled val="1"/>
        </dgm:presLayoutVars>
      </dgm:prSet>
      <dgm:spPr/>
    </dgm:pt>
    <dgm:pt modelId="{9EC3AD18-803A-490C-AF88-950694920C0C}" type="pres">
      <dgm:prSet presAssocID="{E32E88D0-93A5-4980-8A18-2037372036D1}" presName="nodeFollowingNodes" presStyleLbl="node1" presStyleIdx="3" presStyleCnt="5">
        <dgm:presLayoutVars>
          <dgm:bulletEnabled val="1"/>
        </dgm:presLayoutVars>
      </dgm:prSet>
      <dgm:spPr/>
    </dgm:pt>
    <dgm:pt modelId="{C24B3CAD-4C84-4FE1-AD47-E38C0A5A1618}" type="pres">
      <dgm:prSet presAssocID="{3A7B4F7B-353D-48E2-8082-349DF38EFA6D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52CE0F03-1D00-4A72-A817-F5B023EFE434}" type="presOf" srcId="{5888C4B5-466E-4B63-84A5-53C68980354E}" destId="{ABB1A220-4943-4876-80D4-3AA03024AF52}" srcOrd="0" destOrd="0" presId="urn:microsoft.com/office/officeart/2005/8/layout/cycle3"/>
    <dgm:cxn modelId="{F4AF8406-4856-4E23-933F-73CE36B76904}" type="presOf" srcId="{3A7B4F7B-353D-48E2-8082-349DF38EFA6D}" destId="{C24B3CAD-4C84-4FE1-AD47-E38C0A5A1618}" srcOrd="0" destOrd="0" presId="urn:microsoft.com/office/officeart/2005/8/layout/cycle3"/>
    <dgm:cxn modelId="{8154092B-3687-4990-80C3-74663F6F1A5B}" srcId="{EF676E33-AAC7-4F7B-895A-CD07510496D3}" destId="{E32E88D0-93A5-4980-8A18-2037372036D1}" srcOrd="3" destOrd="0" parTransId="{8C1DBF72-56FA-4EB9-A54B-68696113EDAD}" sibTransId="{19A71467-0F7C-42D4-A8DD-1797B2AC81A2}"/>
    <dgm:cxn modelId="{D3578E32-6ED4-4429-A429-502FAEF2A742}" type="presOf" srcId="{0717380C-F421-4162-A9D9-E66F198B8573}" destId="{9E88EE09-FC02-4652-AAF1-6A2D40706EEC}" srcOrd="0" destOrd="0" presId="urn:microsoft.com/office/officeart/2005/8/layout/cycle3"/>
    <dgm:cxn modelId="{A4B03772-51EE-47BB-BBB4-A0B054AC4977}" type="presOf" srcId="{EF676E33-AAC7-4F7B-895A-CD07510496D3}" destId="{316FD0B7-5DE6-4913-9487-84EB1DE6E692}" srcOrd="0" destOrd="0" presId="urn:microsoft.com/office/officeart/2005/8/layout/cycle3"/>
    <dgm:cxn modelId="{CAABEF75-5C64-4DC7-9827-D23FF34AA260}" srcId="{EF676E33-AAC7-4F7B-895A-CD07510496D3}" destId="{BC5FD8CF-8F57-4957-8E83-1A0C240EC67D}" srcOrd="1" destOrd="0" parTransId="{8B98E3E8-BCBD-478F-AAA2-0C73A510BB15}" sibTransId="{327612F9-5ED8-40FA-82C5-A443C29AA152}"/>
    <dgm:cxn modelId="{300DD657-8B6D-4C3E-970D-27E9A78BD697}" type="presOf" srcId="{057435D4-36CF-4BE9-A788-00C1463EEE89}" destId="{4C276B39-B1E4-45B6-A03C-CEA37BC25ED5}" srcOrd="0" destOrd="0" presId="urn:microsoft.com/office/officeart/2005/8/layout/cycle3"/>
    <dgm:cxn modelId="{3CAEAD7C-5DCA-4C6C-8A79-FC50EED7DCE0}" srcId="{EF676E33-AAC7-4F7B-895A-CD07510496D3}" destId="{3A7B4F7B-353D-48E2-8082-349DF38EFA6D}" srcOrd="4" destOrd="0" parTransId="{B7748481-5859-4341-9B4A-149B3859F00C}" sibTransId="{AC6FB596-46DF-46A9-9105-53D356D9B4CA}"/>
    <dgm:cxn modelId="{6FAEA096-26F9-45E2-8D37-350A36465FB7}" srcId="{EF676E33-AAC7-4F7B-895A-CD07510496D3}" destId="{5888C4B5-466E-4B63-84A5-53C68980354E}" srcOrd="0" destOrd="0" parTransId="{56422438-9781-4033-AD65-D55E48C0C82C}" sibTransId="{057435D4-36CF-4BE9-A788-00C1463EEE89}"/>
    <dgm:cxn modelId="{2A7528BC-856A-4B44-9DC3-EAC13B7BF4F7}" srcId="{EF676E33-AAC7-4F7B-895A-CD07510496D3}" destId="{0717380C-F421-4162-A9D9-E66F198B8573}" srcOrd="2" destOrd="0" parTransId="{3E6591A4-2173-40F5-ABCC-2E04B50F788B}" sibTransId="{27C68662-834E-4219-BA5C-AB6D699F1BA2}"/>
    <dgm:cxn modelId="{5179ADC2-608F-49C6-974E-6C15FEC51479}" type="presOf" srcId="{E32E88D0-93A5-4980-8A18-2037372036D1}" destId="{9EC3AD18-803A-490C-AF88-950694920C0C}" srcOrd="0" destOrd="0" presId="urn:microsoft.com/office/officeart/2005/8/layout/cycle3"/>
    <dgm:cxn modelId="{49C6B0CC-BB1A-43B2-9B25-F9A77F7854EE}" type="presOf" srcId="{BC5FD8CF-8F57-4957-8E83-1A0C240EC67D}" destId="{42B749E9-46BF-4333-B513-990FAA20E175}" srcOrd="0" destOrd="0" presId="urn:microsoft.com/office/officeart/2005/8/layout/cycle3"/>
    <dgm:cxn modelId="{97D48411-C80D-4C29-9CEB-BDF60DC11C72}" type="presParOf" srcId="{316FD0B7-5DE6-4913-9487-84EB1DE6E692}" destId="{57CE9EC0-511E-4D85-B78A-12F56A2B01A1}" srcOrd="0" destOrd="0" presId="urn:microsoft.com/office/officeart/2005/8/layout/cycle3"/>
    <dgm:cxn modelId="{F11B9A90-FD51-48BB-BF81-F3511A3C24E1}" type="presParOf" srcId="{57CE9EC0-511E-4D85-B78A-12F56A2B01A1}" destId="{ABB1A220-4943-4876-80D4-3AA03024AF52}" srcOrd="0" destOrd="0" presId="urn:microsoft.com/office/officeart/2005/8/layout/cycle3"/>
    <dgm:cxn modelId="{5605839F-DF69-418B-A3F9-A2DDBF3E24AB}" type="presParOf" srcId="{57CE9EC0-511E-4D85-B78A-12F56A2B01A1}" destId="{4C276B39-B1E4-45B6-A03C-CEA37BC25ED5}" srcOrd="1" destOrd="0" presId="urn:microsoft.com/office/officeart/2005/8/layout/cycle3"/>
    <dgm:cxn modelId="{337E1835-35B0-48BB-AE21-87B3DF0F7F56}" type="presParOf" srcId="{57CE9EC0-511E-4D85-B78A-12F56A2B01A1}" destId="{42B749E9-46BF-4333-B513-990FAA20E175}" srcOrd="2" destOrd="0" presId="urn:microsoft.com/office/officeart/2005/8/layout/cycle3"/>
    <dgm:cxn modelId="{93C312D2-E753-4B1A-8EEC-761BA74D36F5}" type="presParOf" srcId="{57CE9EC0-511E-4D85-B78A-12F56A2B01A1}" destId="{9E88EE09-FC02-4652-AAF1-6A2D40706EEC}" srcOrd="3" destOrd="0" presId="urn:microsoft.com/office/officeart/2005/8/layout/cycle3"/>
    <dgm:cxn modelId="{62BC3118-23EC-48AD-840F-7A346BD37B70}" type="presParOf" srcId="{57CE9EC0-511E-4D85-B78A-12F56A2B01A1}" destId="{9EC3AD18-803A-490C-AF88-950694920C0C}" srcOrd="4" destOrd="0" presId="urn:microsoft.com/office/officeart/2005/8/layout/cycle3"/>
    <dgm:cxn modelId="{121152A8-94CE-45D4-9CBE-3EFCAF883C3E}" type="presParOf" srcId="{57CE9EC0-511E-4D85-B78A-12F56A2B01A1}" destId="{C24B3CAD-4C84-4FE1-AD47-E38C0A5A161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76B39-B1E4-45B6-A03C-CEA37BC25ED5}">
      <dsp:nvSpPr>
        <dsp:cNvPr id="0" name=""/>
        <dsp:cNvSpPr/>
      </dsp:nvSpPr>
      <dsp:spPr>
        <a:xfrm>
          <a:off x="933120" y="-30306"/>
          <a:ext cx="5008861" cy="5008861"/>
        </a:xfrm>
        <a:prstGeom prst="circularArrow">
          <a:avLst>
            <a:gd name="adj1" fmla="val 5544"/>
            <a:gd name="adj2" fmla="val 330680"/>
            <a:gd name="adj3" fmla="val 13794754"/>
            <a:gd name="adj4" fmla="val 17374516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1A220-4943-4876-80D4-3AA03024AF52}">
      <dsp:nvSpPr>
        <dsp:cNvPr id="0" name=""/>
        <dsp:cNvSpPr/>
      </dsp:nvSpPr>
      <dsp:spPr>
        <a:xfrm>
          <a:off x="2274356" y="0"/>
          <a:ext cx="2326389" cy="11631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Problemas macro econômicos </a:t>
          </a:r>
          <a:br>
            <a:rPr lang="pt-BR" sz="1600" b="1" kern="1200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</a:br>
          <a:r>
            <a:rPr lang="pt-BR" sz="1600" b="1" kern="1200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do país</a:t>
          </a:r>
        </a:p>
      </dsp:txBody>
      <dsp:txXfrm>
        <a:off x="2331138" y="56782"/>
        <a:ext cx="2212825" cy="1049630"/>
      </dsp:txXfrm>
    </dsp:sp>
    <dsp:sp modelId="{42B749E9-46BF-4333-B513-990FAA20E175}">
      <dsp:nvSpPr>
        <dsp:cNvPr id="0" name=""/>
        <dsp:cNvSpPr/>
      </dsp:nvSpPr>
      <dsp:spPr>
        <a:xfrm>
          <a:off x="4305789" y="1477532"/>
          <a:ext cx="2326389" cy="1163194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Diminuição do poder de compra da população</a:t>
          </a:r>
        </a:p>
      </dsp:txBody>
      <dsp:txXfrm>
        <a:off x="4362571" y="1534314"/>
        <a:ext cx="2212825" cy="1049630"/>
      </dsp:txXfrm>
    </dsp:sp>
    <dsp:sp modelId="{9E88EE09-FC02-4652-AAF1-6A2D40706EEC}">
      <dsp:nvSpPr>
        <dsp:cNvPr id="0" name=""/>
        <dsp:cNvSpPr/>
      </dsp:nvSpPr>
      <dsp:spPr>
        <a:xfrm>
          <a:off x="3529851" y="3865625"/>
          <a:ext cx="2326389" cy="116319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Queda em vendas no varejo</a:t>
          </a:r>
        </a:p>
      </dsp:txBody>
      <dsp:txXfrm>
        <a:off x="3586633" y="3922407"/>
        <a:ext cx="2212825" cy="1049630"/>
      </dsp:txXfrm>
    </dsp:sp>
    <dsp:sp modelId="{9EC3AD18-803A-490C-AF88-950694920C0C}">
      <dsp:nvSpPr>
        <dsp:cNvPr id="0" name=""/>
        <dsp:cNvSpPr/>
      </dsp:nvSpPr>
      <dsp:spPr>
        <a:xfrm>
          <a:off x="1018861" y="3865625"/>
          <a:ext cx="2326389" cy="1163194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Diminuição de contratação e retenção de colaboradores</a:t>
          </a:r>
        </a:p>
      </dsp:txBody>
      <dsp:txXfrm>
        <a:off x="1075643" y="3922407"/>
        <a:ext cx="2212825" cy="1049630"/>
      </dsp:txXfrm>
    </dsp:sp>
    <dsp:sp modelId="{C24B3CAD-4C84-4FE1-AD47-E38C0A5A1618}">
      <dsp:nvSpPr>
        <dsp:cNvPr id="0" name=""/>
        <dsp:cNvSpPr/>
      </dsp:nvSpPr>
      <dsp:spPr>
        <a:xfrm>
          <a:off x="242923" y="1477532"/>
          <a:ext cx="2326389" cy="116319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>
              <a:latin typeface="DengXian Light" panose="02010600030101010101" pitchFamily="2" charset="-122"/>
              <a:ea typeface="DengXian Light" panose="02010600030101010101" pitchFamily="2" charset="-122"/>
              <a:cs typeface="Arial" panose="020B0604020202020204" pitchFamily="34" charset="0"/>
            </a:rPr>
            <a:t>Pessoas desempregadas sem poder de compra </a:t>
          </a:r>
        </a:p>
      </dsp:txBody>
      <dsp:txXfrm>
        <a:off x="299705" y="1534314"/>
        <a:ext cx="2212825" cy="1049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AF4AB-E76C-4D03-9FC1-0AE7E8A56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F108FD-9F1D-4370-A1A1-DE1ED81A9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1C0EB2-2E60-4E00-A040-73C810FE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9F4A2B-CEAC-4C07-8EE4-07344CB0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4B0AB4-CC91-4DD2-8F5E-37B517B7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08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3BB73-927E-41C1-8CB7-76FC06E2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AEAAD2-EC11-4931-A087-8A9537A70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012316-B51B-4072-A1D4-F19DED42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E7FD7B-BAF8-4582-938B-2D246B1C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106D7D-10D7-44DB-9326-1EA97E57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63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191FBD-BEEA-46AD-813E-6A1C660170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CDC2EF-216F-461B-A02B-ED8A30C34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914152-9B20-4CC8-A093-5EE329A8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89FA13-9571-4277-A77B-EED5098C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25E32D-64AB-430C-B354-511A896D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07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EECF6-6090-4894-9956-1F3322EE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71B9EC-6752-485A-B4A4-4547C1588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9F566F-90ED-4ADD-97A4-7468CCDB8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E870C2-57BE-425E-A6E2-CF9CDD7B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6F1F4-E9E2-4B93-8E84-8DC6C549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745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774832-795C-4FB5-A85E-2191C2E5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A29249-32BC-42EC-A3C5-71E6D555C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AE786-6920-4101-961D-12CCFA8A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F2A217-213E-4BD2-B728-893AAD2E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9D1639-627D-4BDB-A284-C00FEC3B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56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1EAD7-083A-456B-A062-03F9A701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BDC88C-C2D6-4900-B217-19B3C2E81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A7F7EA-B3F4-4202-AD1C-FA76C73B7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90F9CA-D4C1-4B40-B79C-60D764F3A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F69F64-E825-48B2-AB8C-8D13643B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BF66F4-1A07-4CB5-B57A-519763BE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2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1B688-754C-4A8C-BD93-0536C0E7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C80CA3-1F41-4482-B6CD-39B9280D3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4E5892-C2AA-490A-B92E-D10CB8C2C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E1666D9-8029-4884-B624-C36DE2DEF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68A2F8-1459-4256-8D01-032E87E89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C63A286-BFC0-4AAA-8469-691EC005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62278B-BA67-4D72-8B3E-0F55FAABA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6AA6A3E-40AB-4266-9C74-BF21C02C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4803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BE9A6-1676-460F-8613-3C822497B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69DB3AB-7A4C-4748-A963-3BCB1B8C9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485EF-56F3-4E12-B504-78597D08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174A9D9-B1CD-41DE-8B9C-AD665A67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766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05EF277-5287-4936-86AA-704084DF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6E61B8-7B42-477A-BC8C-6235FCD35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6CDB14-2CB2-4079-810D-EEEAA5E4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97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0F27B-E2B7-46F3-BE88-FF71C28F2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F71004-29CF-4214-B777-E0862841C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CC6014-0E75-47DF-ABE4-B1663E8C4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D64761-7907-40DD-849E-30F03D67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219710-490F-4CB8-A8E2-E2DB0C73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8ECF76-F2A2-41A8-8459-66058C0C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096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E5FA0-A938-44AF-9C15-F69347893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8A552E5-8570-4ED0-94BE-C120665AC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8BE9D5-DD7B-4817-BB5A-BE4677FB2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85A42B-EB39-45AA-B45D-30A491D0B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365513-CC15-402A-AFDB-0813F337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4C111B-D451-4A8C-B99C-F4510386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258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B888A22-3316-4F37-BFA4-9A606E00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76AEC4-A78A-4B42-A442-582ECD7CA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EF971F-B482-4E02-80C5-C1C7C310A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3CEFC-680A-43B7-8D81-39D2AB367A16}" type="datetimeFigureOut">
              <a:rPr lang="pt-BR" smtClean="0"/>
              <a:t>04/05/2020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70487-8DA7-41B2-8866-EED0679E3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C3180F-8A93-4F1E-BDE3-A2B6CB048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D61BD-015D-4996-9888-127E5D4F56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73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ilipeflop.com/produto/sensor-optico-reflexivo-tcrt5000/" TargetMode="Externa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bandtec paul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13219"/>
            <a:ext cx="2279074" cy="84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0" y="1693756"/>
            <a:ext cx="12192000" cy="4141173"/>
          </a:xfrm>
        </p:spPr>
        <p:txBody>
          <a:bodyPr>
            <a:normAutofit/>
          </a:bodyPr>
          <a:lstStyle/>
          <a:p>
            <a:r>
              <a:rPr lang="pt-BR" sz="5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ANÁLISE DO FLUXO DE PESSOAS </a:t>
            </a:r>
            <a:br>
              <a:rPr lang="pt-BR" sz="5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pt-BR" sz="5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EM HIPERMERCADOS</a:t>
            </a:r>
            <a:br>
              <a:rPr lang="pt-BR" sz="5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br>
              <a:rPr lang="pt-BR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b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pt-BR" sz="3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Análise e Desenvolvimento de Sistemas</a:t>
            </a:r>
          </a:p>
        </p:txBody>
      </p:sp>
      <p:sp>
        <p:nvSpPr>
          <p:cNvPr id="7" name="Subtítulo 2"/>
          <p:cNvSpPr>
            <a:spLocks noGrp="1"/>
          </p:cNvSpPr>
          <p:nvPr>
            <p:ph type="subTitle" idx="1"/>
          </p:nvPr>
        </p:nvSpPr>
        <p:spPr>
          <a:xfrm>
            <a:off x="1" y="5833493"/>
            <a:ext cx="12191999" cy="621898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DengXian Light"/>
              </a:rPr>
              <a:t>SPRINT 2</a:t>
            </a:r>
          </a:p>
        </p:txBody>
      </p:sp>
      <p:pic>
        <p:nvPicPr>
          <p:cNvPr id="3" name="Imagem 2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7F2D5836-0045-4DD9-AC5C-358FF04D1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439" y="313219"/>
            <a:ext cx="2177611" cy="6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DengXian Light" panose="020B0503020204020204" pitchFamily="2" charset="-122"/>
                <a:ea typeface="DengXian Light" panose="020B0503020204020204" pitchFamily="2" charset="-122"/>
              </a:rPr>
              <a:t>Varejo brasileiro e a tecnologia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85646E-A570-48F6-93DD-ADABCB61E8F9}"/>
              </a:ext>
            </a:extLst>
          </p:cNvPr>
          <p:cNvSpPr txBox="1">
            <a:spLocks/>
          </p:cNvSpPr>
          <p:nvPr/>
        </p:nvSpPr>
        <p:spPr>
          <a:xfrm>
            <a:off x="424541" y="1414340"/>
            <a:ext cx="86785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 implementação tem sido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lenta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, mas a necessidade é grande;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O varejista ainda luta para implementar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rotinas muito básicas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Adição de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custo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Não consegue enxergar a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tecnologia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como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aliada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Primeiras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experiências ineficientes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Tecnologia importada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inadequada 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à realidade brasileira. </a:t>
            </a:r>
          </a:p>
        </p:txBody>
      </p:sp>
      <p:pic>
        <p:nvPicPr>
          <p:cNvPr id="2080" name="Picture 32" descr="Resultado de imagem para custo png">
            <a:extLst>
              <a:ext uri="{FF2B5EF4-FFF2-40B4-BE49-F238E27FC236}">
                <a16:creationId xmlns:a16="http://schemas.microsoft.com/office/drawing/2014/main" id="{252D7C3F-1585-466B-A996-18CE81783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20" y="1827998"/>
            <a:ext cx="6045005" cy="604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3E014B3-366B-4EBE-B897-5C72779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7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A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3B24E7-A01D-463E-893C-8AC6F27FA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214" y="1253331"/>
            <a:ext cx="1137557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Utilização de sensores de movimento em hipermercado;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Análise de passagem de pessoas;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Plataforma de visualização de dados (gráficos e relatórios).</a:t>
            </a:r>
          </a:p>
          <a:p>
            <a:pPr>
              <a:lnSpc>
                <a:spcPct val="150000"/>
              </a:lnSpc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4B2D4D8-313E-4F24-8D79-ADA48F63824E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Solução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F0732C-8B85-4314-B400-519C522D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Lâmpada brilhante com uma palavra idéia dentro | Vetor Premium">
            <a:extLst>
              <a:ext uri="{FF2B5EF4-FFF2-40B4-BE49-F238E27FC236}">
                <a16:creationId xmlns:a16="http://schemas.microsoft.com/office/drawing/2014/main" id="{1770CD65-BE35-4E94-B7D7-2D0AB52E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830513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18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3B24E7-A01D-463E-893C-8AC6F27FA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214" y="1253331"/>
            <a:ext cx="1137557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Controle da jornada de trabalho e do quadro de funcionários;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Entender as falhas em operações e campanhas de Marketing;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Comparações de frequência em dias, horários e períodos do ano;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Gerenciar dados para atrair a implantação de franquias.</a:t>
            </a:r>
          </a:p>
          <a:p>
            <a:pPr>
              <a:lnSpc>
                <a:spcPct val="150000"/>
              </a:lnSpc>
            </a:pPr>
            <a:endParaRPr lang="pt-BR" sz="19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4B2D4D8-313E-4F24-8D79-ADA48F63824E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DengXian Light" panose="020B0503020204020204" pitchFamily="2" charset="-122"/>
                <a:ea typeface="DengXian Light" panose="020B0503020204020204" pitchFamily="2" charset="-122"/>
              </a:rPr>
              <a:t>Benefícios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F0732C-8B85-4314-B400-519C522D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Resultado de imagem para benefícios png">
            <a:extLst>
              <a:ext uri="{FF2B5EF4-FFF2-40B4-BE49-F238E27FC236}">
                <a16:creationId xmlns:a16="http://schemas.microsoft.com/office/drawing/2014/main" id="{0CB2FA2B-FA38-4D21-80D5-4F6DD1FF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314" y="2963980"/>
            <a:ext cx="3632763" cy="363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68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83E59F6-5B37-4058-A906-C508916770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AA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O futuro das lojas físicas</a:t>
            </a:r>
          </a:p>
        </p:txBody>
      </p:sp>
      <p:pic>
        <p:nvPicPr>
          <p:cNvPr id="5122" name="Picture 2" descr="Resultado de imagem para futuro alvo png">
            <a:extLst>
              <a:ext uri="{FF2B5EF4-FFF2-40B4-BE49-F238E27FC236}">
                <a16:creationId xmlns:a16="http://schemas.microsoft.com/office/drawing/2014/main" id="{727CE22A-EFDE-4B9F-9B47-42640D3C9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" t="8062" r="31627" b="3519"/>
          <a:stretch/>
        </p:blipFill>
        <p:spPr bwMode="auto">
          <a:xfrm rot="20528477">
            <a:off x="-94695" y="3975378"/>
            <a:ext cx="2769945" cy="291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Resultado de imagem para foguete  png">
            <a:extLst>
              <a:ext uri="{FF2B5EF4-FFF2-40B4-BE49-F238E27FC236}">
                <a16:creationId xmlns:a16="http://schemas.microsoft.com/office/drawing/2014/main" id="{051A181F-B8F2-4768-B2EA-37937A6E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886" y="733507"/>
            <a:ext cx="1796143" cy="17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85646E-A570-48F6-93DD-ADABCB61E8F9}"/>
              </a:ext>
            </a:extLst>
          </p:cNvPr>
          <p:cNvSpPr txBox="1">
            <a:spLocks/>
          </p:cNvSpPr>
          <p:nvPr/>
        </p:nvSpPr>
        <p:spPr>
          <a:xfrm>
            <a:off x="424543" y="1338316"/>
            <a:ext cx="10907486" cy="259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Crescimento dos e-</a:t>
            </a:r>
            <a:r>
              <a:rPr lang="pt-BR" sz="1900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commerces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Novas gerações = novos comportamentos e perfis de consumidores;</a:t>
            </a:r>
          </a:p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Estudo do consumidor e amadurecimento de análises;</a:t>
            </a:r>
          </a:p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Uso da tecnologia como aliada do negócio.</a:t>
            </a:r>
          </a:p>
          <a:p>
            <a:pPr marL="0" indent="0" algn="just" fontAlgn="base">
              <a:lnSpc>
                <a:spcPct val="150000"/>
              </a:lnSpc>
              <a:buNone/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9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26FE826-9A07-4870-B222-2C64F0968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93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High </a:t>
            </a:r>
            <a:r>
              <a:rPr lang="pt-BR" sz="4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Level</a:t>
            </a:r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Design - HLD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AB3979-B9B3-409F-A793-E7E36F710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A961C5A-3C87-4AA2-9A4B-715A47F48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53" y="1325563"/>
            <a:ext cx="9414588" cy="52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0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Low</a:t>
            </a:r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pt-BR" sz="4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Level</a:t>
            </a:r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Design - LLD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E4B91B-B239-407D-8F3D-D1B80F84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1015B684-5C60-4F88-8167-77A291253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25" y="1325563"/>
            <a:ext cx="9628418" cy="54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5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69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Organização do Time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3431D53-85AB-4B6C-924D-7BFB5BBA3598}"/>
              </a:ext>
            </a:extLst>
          </p:cNvPr>
          <p:cNvSpPr txBox="1"/>
          <p:nvPr/>
        </p:nvSpPr>
        <p:spPr>
          <a:xfrm>
            <a:off x="407263" y="1325563"/>
            <a:ext cx="8161004" cy="327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Reuniões: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Segundas, Quartas e Sextas das 10h ás 11h;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Atas de cada reunião;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Regras de conduta do grupo;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Separação de </a:t>
            </a:r>
            <a:r>
              <a:rPr lang="pt-BR" sz="2000" dirty="0" err="1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PO’s</a:t>
            </a: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e Scrum Masters;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Duplas de atividades: Um com mais conhecimento ajuda o outro;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Pesquisa e manipulação da ferramenta de gestão;</a:t>
            </a:r>
          </a:p>
        </p:txBody>
      </p:sp>
      <p:pic>
        <p:nvPicPr>
          <p:cNvPr id="9" name="Picture 8" descr="Microsoft Teams">
            <a:extLst>
              <a:ext uri="{FF2B5EF4-FFF2-40B4-BE49-F238E27FC236}">
                <a16:creationId xmlns:a16="http://schemas.microsoft.com/office/drawing/2014/main" id="{05B7AF38-BDC4-4095-B091-ECE1235D7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812970" y="4235269"/>
            <a:ext cx="6272574" cy="25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76203D9-883D-4D80-A256-4BC651EB7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94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Ferramenta de Gestão de Projeto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67AEE6-AFB5-4FCC-BA18-9A2C93D54ED8}"/>
              </a:ext>
            </a:extLst>
          </p:cNvPr>
          <p:cNvSpPr txBox="1"/>
          <p:nvPr/>
        </p:nvSpPr>
        <p:spPr>
          <a:xfrm>
            <a:off x="6851540" y="1098281"/>
            <a:ext cx="5741504" cy="6970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Experiência de uso: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Adaptação;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Organização foi necessária;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Rotina de uso do time;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Implementação total;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pt-BR" sz="2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Pontos positivos: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Facilita a visualização das atividades;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Tags</a:t>
            </a:r>
            <a:r>
              <a:rPr lang="pt-B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com cores para cada tópico;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Data de finalização da atividade.</a:t>
            </a: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pt-BR" sz="2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Pontos negativos: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Restrições pagas;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Fibonacci;</a:t>
            </a:r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2000" dirty="0"/>
          </a:p>
          <a:p>
            <a:pPr lvl="1" algn="just">
              <a:lnSpc>
                <a:spcPct val="150000"/>
              </a:lnSpc>
            </a:pP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36A9E83-747B-479A-B8EA-53A84285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8CCCA0AE-6280-4949-94B7-717C828A8D36}"/>
              </a:ext>
            </a:extLst>
          </p:cNvPr>
          <p:cNvGrpSpPr/>
          <p:nvPr/>
        </p:nvGrpSpPr>
        <p:grpSpPr>
          <a:xfrm>
            <a:off x="0" y="3563900"/>
            <a:ext cx="6795836" cy="3294100"/>
            <a:chOff x="0" y="3563900"/>
            <a:chExt cx="6795836" cy="3294100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B1991BC8-8D87-4485-9933-B39B87BC7934}"/>
                </a:ext>
              </a:extLst>
            </p:cNvPr>
            <p:cNvGrpSpPr/>
            <p:nvPr/>
          </p:nvGrpSpPr>
          <p:grpSpPr>
            <a:xfrm>
              <a:off x="0" y="3563900"/>
              <a:ext cx="6795836" cy="3294100"/>
              <a:chOff x="0" y="3563900"/>
              <a:chExt cx="6795836" cy="3294100"/>
            </a:xfrm>
          </p:grpSpPr>
          <p:pic>
            <p:nvPicPr>
              <p:cNvPr id="1030" name="Picture 6" descr="Finding Clarity and Energy - Building Asana - Medium">
                <a:extLst>
                  <a:ext uri="{FF2B5EF4-FFF2-40B4-BE49-F238E27FC236}">
                    <a16:creationId xmlns:a16="http://schemas.microsoft.com/office/drawing/2014/main" id="{CD9B356B-4855-4D11-863C-63FB26BEA1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84" r="14319"/>
              <a:stretch/>
            </p:blipFill>
            <p:spPr bwMode="auto">
              <a:xfrm>
                <a:off x="0" y="3563900"/>
                <a:ext cx="5844209" cy="3294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6" descr="Finding Clarity and Energy - Building Asana - Medium">
                <a:extLst>
                  <a:ext uri="{FF2B5EF4-FFF2-40B4-BE49-F238E27FC236}">
                    <a16:creationId xmlns:a16="http://schemas.microsoft.com/office/drawing/2014/main" id="{F824FC4D-C05B-428E-9469-35D2646615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326" t="62413" r="-104"/>
              <a:stretch/>
            </p:blipFill>
            <p:spPr bwMode="auto">
              <a:xfrm>
                <a:off x="5844210" y="5532437"/>
                <a:ext cx="951626" cy="1325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927F083-6DE9-4F91-8F9A-965518CCCB6B}"/>
                </a:ext>
              </a:extLst>
            </p:cNvPr>
            <p:cNvSpPr/>
            <p:nvPr/>
          </p:nvSpPr>
          <p:spPr>
            <a:xfrm>
              <a:off x="1670180" y="4039625"/>
              <a:ext cx="3517641" cy="20625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2" name="Picture 8" descr="Asana (software) - Wikipedia">
              <a:extLst>
                <a:ext uri="{FF2B5EF4-FFF2-40B4-BE49-F238E27FC236}">
                  <a16:creationId xmlns:a16="http://schemas.microsoft.com/office/drawing/2014/main" id="{51808947-40B5-4E36-BC63-BEA9D9F9B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7126" y="4511930"/>
              <a:ext cx="1693797" cy="1117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915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Ferramenta de Gestão de Projeto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67AEE6-AFB5-4FCC-BA18-9A2C93D54ED8}"/>
              </a:ext>
            </a:extLst>
          </p:cNvPr>
          <p:cNvSpPr txBox="1"/>
          <p:nvPr/>
        </p:nvSpPr>
        <p:spPr>
          <a:xfrm>
            <a:off x="407264" y="1386737"/>
            <a:ext cx="4600165" cy="28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Coluna inicial: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Backlog do projeto;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3429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Coluna seguinte:</a:t>
            </a:r>
          </a:p>
          <a:p>
            <a:pPr marL="800100" lvl="2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Sprint 2 Backlog;</a:t>
            </a: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lvl="1" algn="just">
              <a:lnSpc>
                <a:spcPct val="150000"/>
              </a:lnSpc>
            </a:pP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9383221-3366-4CBE-BA76-B13F6AB41837}"/>
              </a:ext>
            </a:extLst>
          </p:cNvPr>
          <p:cNvGrpSpPr/>
          <p:nvPr/>
        </p:nvGrpSpPr>
        <p:grpSpPr>
          <a:xfrm>
            <a:off x="5336102" y="1157310"/>
            <a:ext cx="6455229" cy="5565223"/>
            <a:chOff x="5336102" y="1157310"/>
            <a:chExt cx="6455229" cy="5565223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18AB5398-EB30-42DF-8752-1B85D7231309}"/>
                </a:ext>
              </a:extLst>
            </p:cNvPr>
            <p:cNvSpPr/>
            <p:nvPr/>
          </p:nvSpPr>
          <p:spPr>
            <a:xfrm>
              <a:off x="5336102" y="1157310"/>
              <a:ext cx="6455229" cy="5565223"/>
            </a:xfrm>
            <a:prstGeom prst="rect">
              <a:avLst/>
            </a:prstGeom>
            <a:solidFill>
              <a:srgbClr val="32BC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1EEAD0-239D-4317-8F88-909176CF7DD1}"/>
                </a:ext>
              </a:extLst>
            </p:cNvPr>
            <p:cNvGrpSpPr/>
            <p:nvPr/>
          </p:nvGrpSpPr>
          <p:grpSpPr>
            <a:xfrm>
              <a:off x="5395475" y="1214668"/>
              <a:ext cx="6336695" cy="5427506"/>
              <a:chOff x="5395474" y="1519468"/>
              <a:chExt cx="6336695" cy="5427506"/>
            </a:xfrm>
          </p:grpSpPr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4B99FACA-9034-476E-9557-65DE6F2E6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95683" y="1519468"/>
                <a:ext cx="6336486" cy="788449"/>
              </a:xfrm>
              <a:prstGeom prst="rect">
                <a:avLst/>
              </a:prstGeom>
            </p:spPr>
          </p:pic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032F1EB6-51C0-4667-884D-8EFCB1923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5579" y="2246743"/>
                <a:ext cx="6336485" cy="2005271"/>
              </a:xfrm>
              <a:prstGeom prst="rect">
                <a:avLst/>
              </a:prstGeom>
            </p:spPr>
          </p:pic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id="{63F76762-5656-4F2F-A672-FC431AD4C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5474" y="4213755"/>
                <a:ext cx="6336485" cy="2733219"/>
              </a:xfrm>
              <a:prstGeom prst="rect">
                <a:avLst/>
              </a:prstGeom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879A4CA1-3071-497A-84A0-47E1741C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08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Ferramenta de Gestão de Projeto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67AEE6-AFB5-4FCC-BA18-9A2C93D54ED8}"/>
              </a:ext>
            </a:extLst>
          </p:cNvPr>
          <p:cNvSpPr txBox="1"/>
          <p:nvPr/>
        </p:nvSpPr>
        <p:spPr>
          <a:xfrm>
            <a:off x="407264" y="1386737"/>
            <a:ext cx="4600165" cy="23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Colunas seguintes: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 fazer;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Em andamento;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Concluído.</a:t>
            </a:r>
          </a:p>
          <a:p>
            <a:pPr lvl="1" algn="just">
              <a:lnSpc>
                <a:spcPct val="150000"/>
              </a:lnSpc>
            </a:pP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0544D39-4B54-4A59-BDCF-2781349F8E48}"/>
              </a:ext>
            </a:extLst>
          </p:cNvPr>
          <p:cNvGrpSpPr/>
          <p:nvPr/>
        </p:nvGrpSpPr>
        <p:grpSpPr>
          <a:xfrm>
            <a:off x="5519057" y="1473301"/>
            <a:ext cx="6455229" cy="4661917"/>
            <a:chOff x="5519057" y="1473301"/>
            <a:chExt cx="6455229" cy="4661917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33F4E05-A496-4FE3-81DD-D382EAFBAB82}"/>
                </a:ext>
              </a:extLst>
            </p:cNvPr>
            <p:cNvSpPr/>
            <p:nvPr/>
          </p:nvSpPr>
          <p:spPr>
            <a:xfrm>
              <a:off x="5519057" y="1473301"/>
              <a:ext cx="6455229" cy="4661917"/>
            </a:xfrm>
            <a:prstGeom prst="rect">
              <a:avLst/>
            </a:prstGeom>
            <a:solidFill>
              <a:srgbClr val="32BC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BEC5F82-63A3-4EC9-BE4D-887FE94979B2}"/>
                </a:ext>
              </a:extLst>
            </p:cNvPr>
            <p:cNvGrpSpPr/>
            <p:nvPr/>
          </p:nvGrpSpPr>
          <p:grpSpPr>
            <a:xfrm>
              <a:off x="5578532" y="2394481"/>
              <a:ext cx="6336485" cy="3639526"/>
              <a:chOff x="1119296" y="1143807"/>
              <a:chExt cx="8993911" cy="4658719"/>
            </a:xfrm>
          </p:grpSpPr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9E44CA8A-7A98-4B2D-A208-95B58DA29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9296" y="1143807"/>
                <a:ext cx="8993911" cy="3431727"/>
              </a:xfrm>
              <a:prstGeom prst="rect">
                <a:avLst/>
              </a:prstGeom>
            </p:spPr>
          </p:pic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545C11FB-207B-437B-BA33-A0FE6C6CE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9296" y="4575534"/>
                <a:ext cx="8993911" cy="1226992"/>
              </a:xfrm>
              <a:prstGeom prst="rect">
                <a:avLst/>
              </a:prstGeom>
            </p:spPr>
          </p:pic>
        </p:grp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0DB4896D-F583-488D-A6BE-260D58C47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531" y="1606032"/>
              <a:ext cx="6336486" cy="788449"/>
            </a:xfrm>
            <a:prstGeom prst="rect">
              <a:avLst/>
            </a:prstGeom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8A1694D-216F-4A3C-AA0A-CB00B6DC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77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Resultado de imagem para tecnologia png">
            <a:extLst>
              <a:ext uri="{FF2B5EF4-FFF2-40B4-BE49-F238E27FC236}">
                <a16:creationId xmlns:a16="http://schemas.microsoft.com/office/drawing/2014/main" id="{D49F61DF-4AF3-4457-88C1-97770EDC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5372">
            <a:off x="9322244" y="4154965"/>
            <a:ext cx="5739509" cy="43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Resultado de imagem para tecnologia png">
            <a:extLst>
              <a:ext uri="{FF2B5EF4-FFF2-40B4-BE49-F238E27FC236}">
                <a16:creationId xmlns:a16="http://schemas.microsoft.com/office/drawing/2014/main" id="{7AE74A31-17A0-4350-9B8A-147260532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88938">
            <a:off x="-2226421" y="-1922724"/>
            <a:ext cx="5739509" cy="431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Elipse 26"/>
          <p:cNvSpPr/>
          <p:nvPr/>
        </p:nvSpPr>
        <p:spPr>
          <a:xfrm>
            <a:off x="1895948" y="1451122"/>
            <a:ext cx="2101755" cy="2112067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7" name="CaixaDeTexto 1026"/>
          <p:cNvSpPr txBox="1"/>
          <p:nvPr/>
        </p:nvSpPr>
        <p:spPr>
          <a:xfrm>
            <a:off x="3136704" y="267510"/>
            <a:ext cx="5994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Time FLOW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D367A183-60F4-4D83-9D3E-CEF366EDA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7D1DDAE1-C40B-4DFC-9397-C1357549DE43}"/>
              </a:ext>
            </a:extLst>
          </p:cNvPr>
          <p:cNvSpPr/>
          <p:nvPr/>
        </p:nvSpPr>
        <p:spPr>
          <a:xfrm>
            <a:off x="5083043" y="1421635"/>
            <a:ext cx="2101755" cy="2112067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CAE0F14-4727-461A-A1A3-FF6698C16A66}"/>
              </a:ext>
            </a:extLst>
          </p:cNvPr>
          <p:cNvSpPr/>
          <p:nvPr/>
        </p:nvSpPr>
        <p:spPr>
          <a:xfrm>
            <a:off x="8156066" y="1392296"/>
            <a:ext cx="2101755" cy="2112067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2825171-972E-43AE-B72E-F4736C1C57DD}"/>
              </a:ext>
            </a:extLst>
          </p:cNvPr>
          <p:cNvSpPr/>
          <p:nvPr/>
        </p:nvSpPr>
        <p:spPr>
          <a:xfrm>
            <a:off x="5083043" y="4169816"/>
            <a:ext cx="2101755" cy="2112067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9D99268-42DD-4B72-80A6-1806472BB6F6}"/>
              </a:ext>
            </a:extLst>
          </p:cNvPr>
          <p:cNvSpPr/>
          <p:nvPr/>
        </p:nvSpPr>
        <p:spPr>
          <a:xfrm>
            <a:off x="8156066" y="4140477"/>
            <a:ext cx="2101755" cy="2112067"/>
          </a:xfrm>
          <a:prstGeom prst="ellipse">
            <a:avLst/>
          </a:prstGeom>
          <a:solidFill>
            <a:srgbClr val="1EA88C"/>
          </a:solidFill>
          <a:ln>
            <a:solidFill>
              <a:srgbClr val="1EA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CCA41B3-3CAC-4897-AF1F-3618F2656B43}"/>
              </a:ext>
            </a:extLst>
          </p:cNvPr>
          <p:cNvSpPr txBox="1"/>
          <p:nvPr/>
        </p:nvSpPr>
        <p:spPr>
          <a:xfrm>
            <a:off x="1964873" y="3563189"/>
            <a:ext cx="1963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ea typeface="DengXian Light"/>
              </a:rPr>
              <a:t>Beatriz </a:t>
            </a:r>
            <a:r>
              <a:rPr lang="pt-BR" sz="1500" b="1" dirty="0" err="1">
                <a:ea typeface="DengXian Light"/>
              </a:rPr>
              <a:t>Oziel</a:t>
            </a:r>
            <a:endParaRPr lang="pt-BR" sz="1500" b="1" dirty="0">
              <a:ea typeface="DengXian Light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BB1BCF0-5B74-42BB-9AC3-DEB394CB8C54}"/>
              </a:ext>
            </a:extLst>
          </p:cNvPr>
          <p:cNvSpPr txBox="1"/>
          <p:nvPr/>
        </p:nvSpPr>
        <p:spPr>
          <a:xfrm>
            <a:off x="5151968" y="3528593"/>
            <a:ext cx="1963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ea typeface="DengXian Light"/>
              </a:rPr>
              <a:t>Fernando </a:t>
            </a:r>
            <a:r>
              <a:rPr lang="pt-BR" sz="1500" b="1" dirty="0" err="1">
                <a:ea typeface="DengXian Light"/>
              </a:rPr>
              <a:t>Laurito</a:t>
            </a:r>
            <a:endParaRPr lang="pt-BR" sz="1500" b="1" dirty="0">
              <a:ea typeface="DengXian Light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E9A6EDAE-13A5-4E87-869D-FFFA120964F3}"/>
              </a:ext>
            </a:extLst>
          </p:cNvPr>
          <p:cNvSpPr txBox="1"/>
          <p:nvPr/>
        </p:nvSpPr>
        <p:spPr>
          <a:xfrm>
            <a:off x="8293918" y="3534822"/>
            <a:ext cx="1963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ea typeface="DengXian Light"/>
              </a:rPr>
              <a:t>Mariana França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CE5A261-E426-4326-82AB-063B7B49242D}"/>
              </a:ext>
            </a:extLst>
          </p:cNvPr>
          <p:cNvSpPr txBox="1"/>
          <p:nvPr/>
        </p:nvSpPr>
        <p:spPr>
          <a:xfrm>
            <a:off x="5151968" y="6301154"/>
            <a:ext cx="1963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ea typeface="DengXian Light"/>
              </a:rPr>
              <a:t>Rafael </a:t>
            </a:r>
            <a:r>
              <a:rPr lang="pt-BR" sz="1500" b="1" dirty="0" err="1">
                <a:ea typeface="DengXian Light"/>
              </a:rPr>
              <a:t>Ciebra</a:t>
            </a:r>
            <a:endParaRPr lang="pt-BR" sz="1500" b="1" dirty="0">
              <a:ea typeface="DengXian Light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7AFB78-579F-41BE-A341-F28925DCC8F2}"/>
              </a:ext>
            </a:extLst>
          </p:cNvPr>
          <p:cNvSpPr txBox="1"/>
          <p:nvPr/>
        </p:nvSpPr>
        <p:spPr>
          <a:xfrm>
            <a:off x="8224991" y="6301154"/>
            <a:ext cx="19639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ea typeface="DengXian Light"/>
              </a:rPr>
              <a:t>Rômulo Pereira</a:t>
            </a:r>
          </a:p>
        </p:txBody>
      </p:sp>
      <p:pic>
        <p:nvPicPr>
          <p:cNvPr id="3" name="Imagem 2" descr="Mulher de cabelos longos sorrindo&#10;&#10;Descrição gerada automaticamente">
            <a:extLst>
              <a:ext uri="{FF2B5EF4-FFF2-40B4-BE49-F238E27FC236}">
                <a16:creationId xmlns:a16="http://schemas.microsoft.com/office/drawing/2014/main" id="{8EDB6ADA-763D-4BBB-8415-E45DFCE94A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938" y="1475915"/>
            <a:ext cx="2003504" cy="2052677"/>
          </a:xfrm>
          <a:prstGeom prst="ellipse">
            <a:avLst/>
          </a:prstGeom>
        </p:spPr>
      </p:pic>
      <p:pic>
        <p:nvPicPr>
          <p:cNvPr id="5" name="Imagem 4" descr="Pessoa posando para foto&#10;&#10;Descrição gerada automaticamente">
            <a:extLst>
              <a:ext uri="{FF2B5EF4-FFF2-40B4-BE49-F238E27FC236}">
                <a16:creationId xmlns:a16="http://schemas.microsoft.com/office/drawing/2014/main" id="{2173677D-07A2-4173-8D5B-ED6794BACE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915" y="1515439"/>
            <a:ext cx="1999848" cy="2002336"/>
          </a:xfrm>
          <a:prstGeom prst="ellipse">
            <a:avLst/>
          </a:prstGeom>
        </p:spPr>
      </p:pic>
      <p:pic>
        <p:nvPicPr>
          <p:cNvPr id="7" name="Imagem 6" descr="Uma imagem contendo pessoa, no interior, homem, jovem&#10;&#10;Descrição gerada automaticamente">
            <a:extLst>
              <a:ext uri="{FF2B5EF4-FFF2-40B4-BE49-F238E27FC236}">
                <a16:creationId xmlns:a16="http://schemas.microsoft.com/office/drawing/2014/main" id="{02C9B422-8932-4C6A-9789-3A757683F0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3" t="12880" r="26570" b="46387"/>
          <a:stretch/>
        </p:blipFill>
        <p:spPr>
          <a:xfrm>
            <a:off x="8341781" y="4210179"/>
            <a:ext cx="2025817" cy="2047750"/>
          </a:xfrm>
          <a:prstGeom prst="ellipse">
            <a:avLst/>
          </a:prstGeom>
        </p:spPr>
      </p:pic>
      <p:pic>
        <p:nvPicPr>
          <p:cNvPr id="47" name="Imagem 46" descr="Tela de computador com imagem de homem&#10;&#10;Descrição gerada automaticamente">
            <a:extLst>
              <a:ext uri="{FF2B5EF4-FFF2-40B4-BE49-F238E27FC236}">
                <a16:creationId xmlns:a16="http://schemas.microsoft.com/office/drawing/2014/main" id="{B8168CCE-9273-4046-BCF0-BC8D19E071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20843" r="-229" b="23815"/>
          <a:stretch/>
        </p:blipFill>
        <p:spPr>
          <a:xfrm>
            <a:off x="5305353" y="4250209"/>
            <a:ext cx="1948972" cy="2002335"/>
          </a:xfrm>
          <a:prstGeom prst="ellipse">
            <a:avLst/>
          </a:prstGeom>
        </p:spPr>
      </p:pic>
      <p:pic>
        <p:nvPicPr>
          <p:cNvPr id="50" name="Imagem 49" descr="Mulher posando para foto&#10;&#10;Descrição gerada automaticamente">
            <a:extLst>
              <a:ext uri="{FF2B5EF4-FFF2-40B4-BE49-F238E27FC236}">
                <a16:creationId xmlns:a16="http://schemas.microsoft.com/office/drawing/2014/main" id="{190FA204-8352-4BAC-8E97-11D185F677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5" t="278" r="15933" b="8521"/>
          <a:stretch/>
        </p:blipFill>
        <p:spPr>
          <a:xfrm>
            <a:off x="2086558" y="1575539"/>
            <a:ext cx="1963903" cy="1910302"/>
          </a:xfrm>
          <a:prstGeom prst="ellipse">
            <a:avLst/>
          </a:prstGeom>
        </p:spPr>
      </p:pic>
      <p:grpSp>
        <p:nvGrpSpPr>
          <p:cNvPr id="53" name="Agrupar 52">
            <a:extLst>
              <a:ext uri="{FF2B5EF4-FFF2-40B4-BE49-F238E27FC236}">
                <a16:creationId xmlns:a16="http://schemas.microsoft.com/office/drawing/2014/main" id="{24514C99-3C7C-46CF-9E03-45E7BB244CE8}"/>
              </a:ext>
            </a:extLst>
          </p:cNvPr>
          <p:cNvGrpSpPr/>
          <p:nvPr/>
        </p:nvGrpSpPr>
        <p:grpSpPr>
          <a:xfrm>
            <a:off x="1895948" y="4199303"/>
            <a:ext cx="2154513" cy="2425016"/>
            <a:chOff x="1895948" y="4199303"/>
            <a:chExt cx="2154513" cy="2425016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6ED0C01-7F30-470A-B013-74078FDFDEE9}"/>
                </a:ext>
              </a:extLst>
            </p:cNvPr>
            <p:cNvSpPr/>
            <p:nvPr/>
          </p:nvSpPr>
          <p:spPr>
            <a:xfrm>
              <a:off x="1895948" y="4199303"/>
              <a:ext cx="2101755" cy="2112067"/>
            </a:xfrm>
            <a:prstGeom prst="ellipse">
              <a:avLst/>
            </a:prstGeom>
            <a:solidFill>
              <a:srgbClr val="1EA88C"/>
            </a:solidFill>
            <a:ln>
              <a:solidFill>
                <a:srgbClr val="1EA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8027B0F4-1FE9-4624-8334-83424369A0A4}"/>
                </a:ext>
              </a:extLst>
            </p:cNvPr>
            <p:cNvSpPr txBox="1"/>
            <p:nvPr/>
          </p:nvSpPr>
          <p:spPr>
            <a:xfrm>
              <a:off x="1895948" y="6301154"/>
              <a:ext cx="196390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500" b="1" dirty="0">
                  <a:ea typeface="DengXian Light"/>
                </a:rPr>
                <a:t>Michele Calazans</a:t>
              </a:r>
            </a:p>
          </p:txBody>
        </p:sp>
        <p:pic>
          <p:nvPicPr>
            <p:cNvPr id="52" name="Imagem 51" descr="Mulher com cabelo escuro sorrindo&#10;&#10;Descrição gerada automaticamente">
              <a:extLst>
                <a:ext uri="{FF2B5EF4-FFF2-40B4-BE49-F238E27FC236}">
                  <a16:creationId xmlns:a16="http://schemas.microsoft.com/office/drawing/2014/main" id="{CB264AE9-88E9-486A-9BA3-DDC32972B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1" t="10859" r="11330" b="1223"/>
            <a:stretch/>
          </p:blipFill>
          <p:spPr>
            <a:xfrm>
              <a:off x="2112576" y="4318118"/>
              <a:ext cx="1937885" cy="1963765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400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27" grpId="0"/>
      <p:bldP spid="23" grpId="0" animBg="1"/>
      <p:bldP spid="24" grpId="0" animBg="1"/>
      <p:bldP spid="26" grpId="0" animBg="1"/>
      <p:bldP spid="29" grpId="0" animBg="1"/>
      <p:bldP spid="35" grpId="0"/>
      <p:bldP spid="37" grpId="0"/>
      <p:bldP spid="38" grpId="0"/>
      <p:bldP spid="4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Ferramenta de Gestão de Projeto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3F4E05-A496-4FE3-81DD-D382EAFBAB82}"/>
              </a:ext>
            </a:extLst>
          </p:cNvPr>
          <p:cNvSpPr/>
          <p:nvPr/>
        </p:nvSpPr>
        <p:spPr>
          <a:xfrm>
            <a:off x="5519057" y="1473301"/>
            <a:ext cx="6455229" cy="4661917"/>
          </a:xfrm>
          <a:prstGeom prst="rect">
            <a:avLst/>
          </a:prstGeom>
          <a:solidFill>
            <a:srgbClr val="32BC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67AEE6-AFB5-4FCC-BA18-9A2C93D54ED8}"/>
              </a:ext>
            </a:extLst>
          </p:cNvPr>
          <p:cNvSpPr txBox="1"/>
          <p:nvPr/>
        </p:nvSpPr>
        <p:spPr>
          <a:xfrm>
            <a:off x="407264" y="1386737"/>
            <a:ext cx="4600165" cy="189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Colunas seguintes:</a:t>
            </a:r>
            <a:endParaRPr lang="pt-BR" sz="2000" b="1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Divisão das Sub Sprints por data.</a:t>
            </a:r>
          </a:p>
          <a:p>
            <a:pPr lvl="1" algn="just">
              <a:lnSpc>
                <a:spcPct val="150000"/>
              </a:lnSpc>
            </a:pPr>
            <a:endParaRPr lang="pt-BR" sz="2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5E1C8C0-6B3D-48A1-B9F0-30383CB7FCE9}"/>
              </a:ext>
            </a:extLst>
          </p:cNvPr>
          <p:cNvGrpSpPr/>
          <p:nvPr/>
        </p:nvGrpSpPr>
        <p:grpSpPr>
          <a:xfrm>
            <a:off x="5578427" y="2353702"/>
            <a:ext cx="6336487" cy="3686526"/>
            <a:chOff x="5580650" y="2308543"/>
            <a:chExt cx="6336487" cy="3686526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864FD8D8-A10E-4727-90A5-D33046749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0650" y="2308543"/>
              <a:ext cx="6336486" cy="1929051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F6423D4C-AF8F-4213-AE96-02240AD54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0650" y="4237594"/>
              <a:ext cx="6336486" cy="994459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5FC7D3FE-F5C1-4219-9D8B-D5FE33ADC3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2464"/>
            <a:stretch/>
          </p:blipFill>
          <p:spPr>
            <a:xfrm>
              <a:off x="5580651" y="5209656"/>
              <a:ext cx="6336486" cy="785413"/>
            </a:xfrm>
            <a:prstGeom prst="rect">
              <a:avLst/>
            </a:prstGeom>
          </p:spPr>
        </p:pic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id="{3148C0B9-4266-4DBE-B6B8-48CFCDA50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427" y="1580788"/>
            <a:ext cx="6336486" cy="78844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36A9E83-747B-479A-B8EA-53A842859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1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9 Extremely Crucial Team Leader Skills">
            <a:extLst>
              <a:ext uri="{FF2B5EF4-FFF2-40B4-BE49-F238E27FC236}">
                <a16:creationId xmlns:a16="http://schemas.microsoft.com/office/drawing/2014/main" id="{449B3549-39E7-4EDC-B180-3B56516DF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r="7332"/>
          <a:stretch/>
        </p:blipFill>
        <p:spPr bwMode="auto">
          <a:xfrm>
            <a:off x="7999618" y="4222566"/>
            <a:ext cx="4001882" cy="263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Sub Sprints Backlog </a:t>
            </a:r>
            <a:r>
              <a:rPr lang="pt-BR" sz="4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(31/03 até 07/04)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96482B8C-F9CE-4403-B03C-1408F2787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26915"/>
              </p:ext>
            </p:extLst>
          </p:nvPr>
        </p:nvGraphicFramePr>
        <p:xfrm>
          <a:off x="679421" y="1676309"/>
          <a:ext cx="7025923" cy="5092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6989">
                  <a:extLst>
                    <a:ext uri="{9D8B030D-6E8A-4147-A177-3AD203B41FA5}">
                      <a16:colId xmlns:a16="http://schemas.microsoft.com/office/drawing/2014/main" val="1688453"/>
                    </a:ext>
                  </a:extLst>
                </a:gridCol>
                <a:gridCol w="1149243">
                  <a:extLst>
                    <a:ext uri="{9D8B030D-6E8A-4147-A177-3AD203B41FA5}">
                      <a16:colId xmlns:a16="http://schemas.microsoft.com/office/drawing/2014/main" val="3124207069"/>
                    </a:ext>
                  </a:extLst>
                </a:gridCol>
                <a:gridCol w="2579691">
                  <a:extLst>
                    <a:ext uri="{9D8B030D-6E8A-4147-A177-3AD203B41FA5}">
                      <a16:colId xmlns:a16="http://schemas.microsoft.com/office/drawing/2014/main" val="842575214"/>
                    </a:ext>
                  </a:extLst>
                </a:gridCol>
              </a:tblGrid>
              <a:tr h="47522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Entregável</a:t>
                      </a:r>
                    </a:p>
                  </a:txBody>
                  <a:tcPr marL="7620" marR="7620" marT="7620" marB="0" anchor="ctr">
                    <a:solidFill>
                      <a:srgbClr val="EA5C7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Fibonacci</a:t>
                      </a:r>
                    </a:p>
                  </a:txBody>
                  <a:tcPr marL="7620" marR="7620" marT="7620" marB="0" anchor="ctr">
                    <a:solidFill>
                      <a:srgbClr val="EA5C7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Responsável</a:t>
                      </a:r>
                    </a:p>
                  </a:txBody>
                  <a:tcPr marL="7620" marR="7620" marT="7620" marB="0" anchor="ctr">
                    <a:solidFill>
                      <a:srgbClr val="EA5C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061175"/>
                  </a:ext>
                </a:extLst>
              </a:tr>
              <a:tr h="41430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Desenho HLD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Mariana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6460916"/>
                  </a:ext>
                </a:extLst>
              </a:tr>
              <a:tr h="3704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Desenho LLD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Rômullo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20468686"/>
                  </a:ext>
                </a:extLst>
              </a:tr>
              <a:tr h="48403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Banco De Dados (Modelo físico)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Michele / Rafael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3657234"/>
                  </a:ext>
                </a:extLst>
              </a:tr>
              <a:tr h="38959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Explicação dos gráficos escolhidos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Beatriz / Mariana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10191230"/>
                  </a:ext>
                </a:extLst>
              </a:tr>
              <a:tr h="40367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Encontrar uma ferramenta de gestão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6177829"/>
                  </a:ext>
                </a:extLst>
              </a:tr>
              <a:tr h="4559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Justificativa do projeto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Beatriz / Mariana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6739929"/>
                  </a:ext>
                </a:extLst>
              </a:tr>
              <a:tr h="40844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Protótipo - Dashboard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Fernando / Mariana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44687246"/>
                  </a:ext>
                </a:extLst>
              </a:tr>
              <a:tr h="43694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Script do banco de dados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0138407"/>
                  </a:ext>
                </a:extLst>
              </a:tr>
              <a:tr h="41794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Área de cadastro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Fernando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2194498"/>
                  </a:ext>
                </a:extLst>
              </a:tr>
              <a:tr h="3704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Banco de dados (Modelo conceitual)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Michele / Rafael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03372896"/>
                  </a:ext>
                </a:extLst>
              </a:tr>
              <a:tr h="46549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Banco de Dados (Modelo lógico)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Michele / Rafael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48129881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077D0D7C-2C9A-4659-A548-59E71C5E4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86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Sub Sprints Backlog </a:t>
            </a:r>
            <a:r>
              <a:rPr lang="pt-BR" sz="4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(08/04 até 15/04)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5C5A6CDE-4B5D-4245-B9B9-B929881FA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146711"/>
              </p:ext>
            </p:extLst>
          </p:nvPr>
        </p:nvGraphicFramePr>
        <p:xfrm>
          <a:off x="679421" y="1981200"/>
          <a:ext cx="6881900" cy="4787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9431">
                  <a:extLst>
                    <a:ext uri="{9D8B030D-6E8A-4147-A177-3AD203B41FA5}">
                      <a16:colId xmlns:a16="http://schemas.microsoft.com/office/drawing/2014/main" val="1720540503"/>
                    </a:ext>
                  </a:extLst>
                </a:gridCol>
                <a:gridCol w="1558503">
                  <a:extLst>
                    <a:ext uri="{9D8B030D-6E8A-4147-A177-3AD203B41FA5}">
                      <a16:colId xmlns:a16="http://schemas.microsoft.com/office/drawing/2014/main" val="3762295527"/>
                    </a:ext>
                  </a:extLst>
                </a:gridCol>
                <a:gridCol w="2293966">
                  <a:extLst>
                    <a:ext uri="{9D8B030D-6E8A-4147-A177-3AD203B41FA5}">
                      <a16:colId xmlns:a16="http://schemas.microsoft.com/office/drawing/2014/main" val="847391977"/>
                    </a:ext>
                  </a:extLst>
                </a:gridCol>
              </a:tblGrid>
              <a:tr h="54386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Entregável</a:t>
                      </a:r>
                    </a:p>
                  </a:txBody>
                  <a:tcPr marL="7620" marR="7620" marT="7620" marB="0" anchor="ctr">
                    <a:solidFill>
                      <a:srgbClr val="4D69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Fibonacci</a:t>
                      </a:r>
                    </a:p>
                  </a:txBody>
                  <a:tcPr marL="7620" marR="7620" marT="7620" marB="0" anchor="ctr">
                    <a:solidFill>
                      <a:srgbClr val="4D69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Responsável</a:t>
                      </a:r>
                    </a:p>
                  </a:txBody>
                  <a:tcPr marL="7620" marR="7620" marT="7620" marB="0" anchor="ctr">
                    <a:solidFill>
                      <a:srgbClr val="4D69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598748"/>
                  </a:ext>
                </a:extLst>
              </a:tr>
              <a:tr h="84875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Arrumar os </a:t>
                      </a:r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cards</a:t>
                      </a: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(dashboard)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Fernando / Mariana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4318450"/>
                  </a:ext>
                </a:extLst>
              </a:tr>
              <a:tr h="84875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Adicionar a nova tabela no Banco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Michele / Rafael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1466370"/>
                  </a:ext>
                </a:extLst>
              </a:tr>
              <a:tr h="84875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Arrumar o LLD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Beatriz / Rafael / </a:t>
                      </a:r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Rômullo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6851663"/>
                  </a:ext>
                </a:extLst>
              </a:tr>
              <a:tr h="84875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Refazer o HLD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Beatriz / Rafael / </a:t>
                      </a:r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Rômullo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330213"/>
                  </a:ext>
                </a:extLst>
              </a:tr>
              <a:tr h="84875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Enviar os arquivos para </a:t>
                      </a:r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FeedBack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Mariana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6042674"/>
                  </a:ext>
                </a:extLst>
              </a:tr>
            </a:tbl>
          </a:graphicData>
        </a:graphic>
      </p:graphicFrame>
      <p:pic>
        <p:nvPicPr>
          <p:cNvPr id="10242" name="Picture 2" descr="Bookkeeping, Tax, Finance &amp; Capital Advisory | Monthend">
            <a:extLst>
              <a:ext uri="{FF2B5EF4-FFF2-40B4-BE49-F238E27FC236}">
                <a16:creationId xmlns:a16="http://schemas.microsoft.com/office/drawing/2014/main" id="{AC3C0637-815B-4507-9C26-505E92CFF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96" y="3819090"/>
            <a:ext cx="3361543" cy="294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306322-B1CC-4DC7-8CB8-C3204A1FC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8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Sub Sprints Backlog </a:t>
            </a:r>
            <a:r>
              <a:rPr lang="pt-BR" sz="4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(16/04 até 23/04)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2FB21CB1-8E30-466F-8CAB-F7396866B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930898"/>
              </p:ext>
            </p:extLst>
          </p:nvPr>
        </p:nvGraphicFramePr>
        <p:xfrm>
          <a:off x="679420" y="1676308"/>
          <a:ext cx="6881898" cy="5092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966">
                  <a:extLst>
                    <a:ext uri="{9D8B030D-6E8A-4147-A177-3AD203B41FA5}">
                      <a16:colId xmlns:a16="http://schemas.microsoft.com/office/drawing/2014/main" val="1013704504"/>
                    </a:ext>
                  </a:extLst>
                </a:gridCol>
                <a:gridCol w="2293966">
                  <a:extLst>
                    <a:ext uri="{9D8B030D-6E8A-4147-A177-3AD203B41FA5}">
                      <a16:colId xmlns:a16="http://schemas.microsoft.com/office/drawing/2014/main" val="2560182669"/>
                    </a:ext>
                  </a:extLst>
                </a:gridCol>
                <a:gridCol w="2293966">
                  <a:extLst>
                    <a:ext uri="{9D8B030D-6E8A-4147-A177-3AD203B41FA5}">
                      <a16:colId xmlns:a16="http://schemas.microsoft.com/office/drawing/2014/main" val="4268228234"/>
                    </a:ext>
                  </a:extLst>
                </a:gridCol>
              </a:tblGrid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Entregável</a:t>
                      </a:r>
                    </a:p>
                  </a:txBody>
                  <a:tcPr marL="7620" marR="7620" marT="7620" marB="0" anchor="ctr">
                    <a:solidFill>
                      <a:srgbClr val="FBB2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Fibonacci</a:t>
                      </a:r>
                    </a:p>
                  </a:txBody>
                  <a:tcPr marL="7620" marR="7620" marT="7620" marB="0" anchor="ctr">
                    <a:solidFill>
                      <a:srgbClr val="FBB2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Responsável</a:t>
                      </a:r>
                    </a:p>
                  </a:txBody>
                  <a:tcPr marL="7620" marR="7620" marT="7620" marB="0" anchor="ctr">
                    <a:solidFill>
                      <a:srgbClr val="FBB2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2554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Desenvolver a dashboard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Michele / </a:t>
                      </a:r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Rômullo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1370410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Desenvolver tela planos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Fernando / Michele / </a:t>
                      </a:r>
                      <a:r>
                        <a:rPr lang="pt-B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Rômullo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1016733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Desenvolver tela contatos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Fernando / Beatriz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8412793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Desenvolver tela serviços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Fernando / Rafael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9838339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Desenvolver tela sobre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Fernando / Mariana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38017169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Desenvolver tela home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Fernando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58684799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Pesquisar sobre o site institucional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2893590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Protótipo do site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0637972"/>
                  </a:ext>
                </a:extLst>
              </a:tr>
            </a:tbl>
          </a:graphicData>
        </a:graphic>
      </p:graphicFrame>
      <p:pic>
        <p:nvPicPr>
          <p:cNvPr id="9" name="Picture 14" descr="Team metaphor. | Premium Vector">
            <a:extLst>
              <a:ext uri="{FF2B5EF4-FFF2-40B4-BE49-F238E27FC236}">
                <a16:creationId xmlns:a16="http://schemas.microsoft.com/office/drawing/2014/main" id="{F2BB0AF0-36A7-4AFE-A106-CFFA981BF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1"/>
          <a:stretch/>
        </p:blipFill>
        <p:spPr bwMode="auto">
          <a:xfrm>
            <a:off x="7915322" y="4072320"/>
            <a:ext cx="4006833" cy="258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E2D8840-14C5-4DE5-9CC7-8CB90F98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1A970EF-E35D-497E-9BE6-135B400B8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537032"/>
              </p:ext>
            </p:extLst>
          </p:nvPr>
        </p:nvGraphicFramePr>
        <p:xfrm>
          <a:off x="679420" y="1676308"/>
          <a:ext cx="6881898" cy="5092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6800">
                  <a:extLst>
                    <a:ext uri="{9D8B030D-6E8A-4147-A177-3AD203B41FA5}">
                      <a16:colId xmlns:a16="http://schemas.microsoft.com/office/drawing/2014/main" val="1013704504"/>
                    </a:ext>
                  </a:extLst>
                </a:gridCol>
                <a:gridCol w="1221132">
                  <a:extLst>
                    <a:ext uri="{9D8B030D-6E8A-4147-A177-3AD203B41FA5}">
                      <a16:colId xmlns:a16="http://schemas.microsoft.com/office/drawing/2014/main" val="2560182669"/>
                    </a:ext>
                  </a:extLst>
                </a:gridCol>
                <a:gridCol w="2293966">
                  <a:extLst>
                    <a:ext uri="{9D8B030D-6E8A-4147-A177-3AD203B41FA5}">
                      <a16:colId xmlns:a16="http://schemas.microsoft.com/office/drawing/2014/main" val="4268228234"/>
                    </a:ext>
                  </a:extLst>
                </a:gridCol>
              </a:tblGrid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Entregável</a:t>
                      </a:r>
                    </a:p>
                  </a:txBody>
                  <a:tcPr marL="7620" marR="7620" marT="7620" marB="0" anchor="ctr">
                    <a:solidFill>
                      <a:srgbClr val="32BC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Fibonacci</a:t>
                      </a:r>
                    </a:p>
                  </a:txBody>
                  <a:tcPr marL="7620" marR="7620" marT="7620" marB="0" anchor="ctr">
                    <a:solidFill>
                      <a:srgbClr val="32BC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Responsável</a:t>
                      </a:r>
                    </a:p>
                  </a:txBody>
                  <a:tcPr marL="7620" marR="7620" marT="7620" marB="0" anchor="ctr">
                    <a:solidFill>
                      <a:srgbClr val="32BC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522554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Fazer a planilha de riscos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1370410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Discutir sobre tela planos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1016733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Ensaio da apresentação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8412793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Revisão dos entregáveis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9838339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Slides para apresentação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Mariana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38017169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Atualizar o Sprint Backlog com o Fibonacci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58684799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Projeto Atualizado no GitHub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Todos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22893590"/>
                  </a:ext>
                </a:extLst>
              </a:tr>
              <a:tr h="5658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Finalizar o site estático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Fernando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0637972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Sub Sprints Backlog </a:t>
            </a:r>
            <a:r>
              <a:rPr lang="pt-BR" sz="4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(24/04 até 03/05)</a:t>
            </a:r>
          </a:p>
        </p:txBody>
      </p:sp>
      <p:pic>
        <p:nvPicPr>
          <p:cNvPr id="11270" name="Picture 6" descr="Isometric concept teamwork Royalty Free Vector Image">
            <a:extLst>
              <a:ext uri="{FF2B5EF4-FFF2-40B4-BE49-F238E27FC236}">
                <a16:creationId xmlns:a16="http://schemas.microsoft.com/office/drawing/2014/main" id="{645B055B-E5A4-404C-B1A8-C544CC3B0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7"/>
          <a:stretch/>
        </p:blipFill>
        <p:spPr bwMode="auto">
          <a:xfrm>
            <a:off x="7972425" y="3139248"/>
            <a:ext cx="3926611" cy="355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C682728-A678-4B04-BF2D-219685A2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27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F8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C58F1D-8FDA-478D-91AD-67351FECE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3631"/>
          <a:stretch/>
        </p:blipFill>
        <p:spPr bwMode="auto">
          <a:xfrm>
            <a:off x="5962648" y="3569823"/>
            <a:ext cx="4310943" cy="365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Planilha de Riscos do Projeto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4AA634A-599E-4924-B4E9-875A1FDA6E68}"/>
              </a:ext>
            </a:extLst>
          </p:cNvPr>
          <p:cNvGrpSpPr/>
          <p:nvPr/>
        </p:nvGrpSpPr>
        <p:grpSpPr>
          <a:xfrm>
            <a:off x="-1" y="3578290"/>
            <a:ext cx="12192001" cy="3644831"/>
            <a:chOff x="-1" y="3578290"/>
            <a:chExt cx="12192001" cy="3644831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A8F46B1B-9D8D-4815-A14F-B117A11D13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28" t="11784" r="2513" b="811"/>
            <a:stretch/>
          </p:blipFill>
          <p:spPr bwMode="auto">
            <a:xfrm>
              <a:off x="7623110" y="3578290"/>
              <a:ext cx="4568890" cy="3644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7E719A58-0F8C-4A17-86EF-19CC19E00F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4"/>
            <a:stretch/>
          </p:blipFill>
          <p:spPr bwMode="auto">
            <a:xfrm>
              <a:off x="-1" y="3578290"/>
              <a:ext cx="5962650" cy="3644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3160F189-0FF8-4654-8E5F-B02D27B41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95070"/>
              </p:ext>
            </p:extLst>
          </p:nvPr>
        </p:nvGraphicFramePr>
        <p:xfrm>
          <a:off x="407264" y="1252218"/>
          <a:ext cx="11283993" cy="344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74">
                  <a:extLst>
                    <a:ext uri="{9D8B030D-6E8A-4147-A177-3AD203B41FA5}">
                      <a16:colId xmlns:a16="http://schemas.microsoft.com/office/drawing/2014/main" val="3231765901"/>
                    </a:ext>
                  </a:extLst>
                </a:gridCol>
                <a:gridCol w="3222788">
                  <a:extLst>
                    <a:ext uri="{9D8B030D-6E8A-4147-A177-3AD203B41FA5}">
                      <a16:colId xmlns:a16="http://schemas.microsoft.com/office/drawing/2014/main" val="154117742"/>
                    </a:ext>
                  </a:extLst>
                </a:gridCol>
                <a:gridCol w="1359218">
                  <a:extLst>
                    <a:ext uri="{9D8B030D-6E8A-4147-A177-3AD203B41FA5}">
                      <a16:colId xmlns:a16="http://schemas.microsoft.com/office/drawing/2014/main" val="2515854353"/>
                    </a:ext>
                  </a:extLst>
                </a:gridCol>
                <a:gridCol w="906780">
                  <a:extLst>
                    <a:ext uri="{9D8B030D-6E8A-4147-A177-3AD203B41FA5}">
                      <a16:colId xmlns:a16="http://schemas.microsoft.com/office/drawing/2014/main" val="2994254435"/>
                    </a:ext>
                  </a:extLst>
                </a:gridCol>
                <a:gridCol w="1603692">
                  <a:extLst>
                    <a:ext uri="{9D8B030D-6E8A-4147-A177-3AD203B41FA5}">
                      <a16:colId xmlns:a16="http://schemas.microsoft.com/office/drawing/2014/main" val="67105196"/>
                    </a:ext>
                  </a:extLst>
                </a:gridCol>
                <a:gridCol w="1309137">
                  <a:extLst>
                    <a:ext uri="{9D8B030D-6E8A-4147-A177-3AD203B41FA5}">
                      <a16:colId xmlns:a16="http://schemas.microsoft.com/office/drawing/2014/main" val="2182716246"/>
                    </a:ext>
                  </a:extLst>
                </a:gridCol>
                <a:gridCol w="2338604">
                  <a:extLst>
                    <a:ext uri="{9D8B030D-6E8A-4147-A177-3AD203B41FA5}">
                      <a16:colId xmlns:a16="http://schemas.microsoft.com/office/drawing/2014/main" val="3024065248"/>
                    </a:ext>
                  </a:extLst>
                </a:gridCol>
              </a:tblGrid>
              <a:tr h="401287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ID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Descrição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Probabilidade (P) 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Impacto (I)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Fator de Risco (P) x (I)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Ação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Como?</a:t>
                      </a:r>
                    </a:p>
                  </a:txBody>
                  <a:tcPr anchor="ctr">
                    <a:solidFill>
                      <a:srgbClr val="172A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696103"/>
                  </a:ext>
                </a:extLst>
              </a:tr>
              <a:tr h="48823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Perder um ou mais integrantes do grupo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Evitar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Compartilhar as informações, conhecimentos e atividades em andamento.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694996"/>
                  </a:ext>
                </a:extLst>
              </a:tr>
              <a:tr h="48823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Conflitos entre integrantes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Mitigar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Tentar ouvir e compreender sempre a opinião do outro.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685184"/>
                  </a:ext>
                </a:extLst>
              </a:tr>
              <a:tr h="48823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Dificuldades de infraestrutura</a:t>
                      </a:r>
                      <a:b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</a:br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 (problemas com internet, computadores,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Evitar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Avisar os demais integrantes, ter planos de contingência para futuros problemas.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506713"/>
                  </a:ext>
                </a:extLst>
              </a:tr>
              <a:tr h="48823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Atraso na entrega de atividades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Mitigar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Manter a organização das atividades, renegociar entregas e avisar os demais integrantes.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474837"/>
                  </a:ext>
                </a:extLst>
              </a:tr>
              <a:tr h="488233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Perda de documentos / entregáveis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Mitigar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Realizar backup dos documentos, salvar em mais de um lugar diferente.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0472154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6273B398-78C0-4686-8EF4-0B3C66BAD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1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C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Site Institucional</a:t>
            </a:r>
          </a:p>
        </p:txBody>
      </p:sp>
      <p:pic>
        <p:nvPicPr>
          <p:cNvPr id="1026" name="Picture 2" descr="Site Institucional – Nucleous Agência Digital">
            <a:extLst>
              <a:ext uri="{FF2B5EF4-FFF2-40B4-BE49-F238E27FC236}">
                <a16:creationId xmlns:a16="http://schemas.microsoft.com/office/drawing/2014/main" id="{93C9A908-4BA9-46EE-9BA0-304B37A88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8" r="24527"/>
          <a:stretch/>
        </p:blipFill>
        <p:spPr bwMode="auto">
          <a:xfrm>
            <a:off x="2846614" y="1600199"/>
            <a:ext cx="6498771" cy="496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6B7F75D-145C-4D1B-A9CE-FCAF539D3FFF}"/>
              </a:ext>
            </a:extLst>
          </p:cNvPr>
          <p:cNvSpPr/>
          <p:nvPr/>
        </p:nvSpPr>
        <p:spPr>
          <a:xfrm>
            <a:off x="9203870" y="4365170"/>
            <a:ext cx="898072" cy="1325563"/>
          </a:xfrm>
          <a:prstGeom prst="rect">
            <a:avLst/>
          </a:prstGeom>
          <a:solidFill>
            <a:srgbClr val="66C9DA"/>
          </a:solidFill>
          <a:ln>
            <a:solidFill>
              <a:srgbClr val="66C9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303A1F-2ABF-40CE-B3A1-033A7136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248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4402BED9-4A16-4CA9-A657-95BD03E9677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8EAF634-7EAC-4008-BA43-5A1EEAB87CE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4DD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50" name="Picture 2" descr="Fundo, segurança, elementos, internet | Vetor Grátis">
              <a:extLst>
                <a:ext uri="{FF2B5EF4-FFF2-40B4-BE49-F238E27FC236}">
                  <a16:creationId xmlns:a16="http://schemas.microsoft.com/office/drawing/2014/main" id="{34D9BDC3-F94E-4D04-B86B-792CC7BD0A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22"/>
            <a:stretch/>
          </p:blipFill>
          <p:spPr bwMode="auto">
            <a:xfrm>
              <a:off x="3255510" y="1738881"/>
              <a:ext cx="5899376" cy="4623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2F54195-DBF9-44A8-BB0F-59FD6386223E}"/>
                </a:ext>
              </a:extLst>
            </p:cNvPr>
            <p:cNvSpPr/>
            <p:nvPr/>
          </p:nvSpPr>
          <p:spPr>
            <a:xfrm rot="2740415">
              <a:off x="8380807" y="4529301"/>
              <a:ext cx="1548155" cy="1558243"/>
            </a:xfrm>
            <a:prstGeom prst="rect">
              <a:avLst/>
            </a:prstGeom>
            <a:solidFill>
              <a:srgbClr val="46C0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B6BA8F2-693A-49D7-BD89-463A6C50EE18}"/>
                </a:ext>
              </a:extLst>
            </p:cNvPr>
            <p:cNvSpPr/>
            <p:nvPr/>
          </p:nvSpPr>
          <p:spPr>
            <a:xfrm>
              <a:off x="0" y="5214257"/>
              <a:ext cx="12192000" cy="1643743"/>
            </a:xfrm>
            <a:prstGeom prst="rect">
              <a:avLst/>
            </a:prstGeom>
            <a:solidFill>
              <a:srgbClr val="0197A6"/>
            </a:solidFill>
            <a:ln>
              <a:solidFill>
                <a:srgbClr val="0096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Cadastro e Login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F3EF28B-D987-4F6D-B64F-551AF9F1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11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89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Dashboard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20B93B2-7E74-47D0-BCE4-61995521BC49}"/>
              </a:ext>
            </a:extLst>
          </p:cNvPr>
          <p:cNvGrpSpPr/>
          <p:nvPr/>
        </p:nvGrpSpPr>
        <p:grpSpPr>
          <a:xfrm>
            <a:off x="1823573" y="1643806"/>
            <a:ext cx="7605590" cy="3750038"/>
            <a:chOff x="1823573" y="1643806"/>
            <a:chExt cx="7605590" cy="3750038"/>
          </a:xfrm>
        </p:grpSpPr>
        <p:sp>
          <p:nvSpPr>
            <p:cNvPr id="154" name="Retângulo 153">
              <a:extLst>
                <a:ext uri="{FF2B5EF4-FFF2-40B4-BE49-F238E27FC236}">
                  <a16:creationId xmlns:a16="http://schemas.microsoft.com/office/drawing/2014/main" id="{FD089055-93AA-4B73-8D2E-F7E830B77D71}"/>
                </a:ext>
              </a:extLst>
            </p:cNvPr>
            <p:cNvSpPr/>
            <p:nvPr/>
          </p:nvSpPr>
          <p:spPr>
            <a:xfrm>
              <a:off x="1823573" y="1643806"/>
              <a:ext cx="7605590" cy="3750038"/>
            </a:xfrm>
            <a:prstGeom prst="rect">
              <a:avLst/>
            </a:prstGeom>
            <a:solidFill>
              <a:srgbClr val="151B2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E3B7D70-FEA9-4516-BF3F-97ED27419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76" t="629" r="1052" b="4657"/>
            <a:stretch/>
          </p:blipFill>
          <p:spPr>
            <a:xfrm>
              <a:off x="1823573" y="1746833"/>
              <a:ext cx="7510358" cy="3614102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458ECFB-B17E-4363-B1B2-48183C3FFF93}"/>
              </a:ext>
            </a:extLst>
          </p:cNvPr>
          <p:cNvSpPr txBox="1"/>
          <p:nvPr/>
        </p:nvSpPr>
        <p:spPr>
          <a:xfrm>
            <a:off x="4009249" y="1274475"/>
            <a:ext cx="1295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Seleção do setor 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E2E315D2-8B7A-4A0C-A905-DD80328E80A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84907" y="1325580"/>
            <a:ext cx="724375" cy="264409"/>
          </a:xfrm>
          <a:prstGeom prst="bentConnector3">
            <a:avLst>
              <a:gd name="adj1" fmla="val 99967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137F833-101D-43C8-BB1C-BDDB59333EC0}"/>
              </a:ext>
            </a:extLst>
          </p:cNvPr>
          <p:cNvSpPr txBox="1"/>
          <p:nvPr/>
        </p:nvSpPr>
        <p:spPr>
          <a:xfrm>
            <a:off x="6679584" y="895542"/>
            <a:ext cx="115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Informações sobre o usuário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476F6F14-7142-4560-839A-E3834158D560}"/>
              </a:ext>
            </a:extLst>
          </p:cNvPr>
          <p:cNvSpPr txBox="1"/>
          <p:nvPr/>
        </p:nvSpPr>
        <p:spPr>
          <a:xfrm>
            <a:off x="9495984" y="1076040"/>
            <a:ext cx="242576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Cards</a:t>
            </a:r>
            <a: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informativos</a:t>
            </a:r>
          </a:p>
          <a:p>
            <a:pPr algn="ctr"/>
            <a:r>
              <a:rPr lang="pt-BR" sz="1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Para uma compreensão mais rápida dos dados obtidos pelos sensores: </a:t>
            </a:r>
            <a: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análise diária</a:t>
            </a:r>
            <a:r>
              <a:rPr lang="pt-BR" sz="1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, </a:t>
            </a:r>
            <a: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semanal</a:t>
            </a:r>
            <a:r>
              <a:rPr lang="pt-BR" sz="1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, </a:t>
            </a:r>
            <a: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mensal</a:t>
            </a:r>
            <a:r>
              <a:rPr lang="pt-BR" sz="1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e </a:t>
            </a:r>
            <a: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melhor mês</a:t>
            </a:r>
            <a:r>
              <a:rPr lang="pt-BR" sz="1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, todos relacionados ao fluxo de pessoas na área selecionada do hipermercado.</a:t>
            </a:r>
            <a:endParaRPr lang="pt-BR" sz="1100" b="1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8230C1DD-9644-480C-A0C5-8EB85E98534A}"/>
              </a:ext>
            </a:extLst>
          </p:cNvPr>
          <p:cNvSpPr txBox="1"/>
          <p:nvPr/>
        </p:nvSpPr>
        <p:spPr>
          <a:xfrm>
            <a:off x="9605206" y="3864561"/>
            <a:ext cx="242576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Fluxo por dia da semana</a:t>
            </a:r>
          </a:p>
          <a:p>
            <a:pPr algn="ctr"/>
            <a:r>
              <a:rPr lang="pt-BR" sz="1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 gráfico de linha auxilia a visualização dos dados de fluxo por semana. É possível fazer uma rápida comparação através de suas variações (picos e baixas) ao longo dos dias da semana (base).</a:t>
            </a:r>
          </a:p>
          <a:p>
            <a:pPr algn="ctr"/>
            <a:r>
              <a:rPr lang="pt-BR" sz="1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As cores de cada barra é outro recurso que ajuda nas análises rápidas, amarelo para abaixo da média, azul para média e verde para acima da média.</a:t>
            </a:r>
          </a:p>
          <a:p>
            <a:endParaRPr lang="pt-BR" sz="1100" b="1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6DB5B2D2-C7F7-4D6F-8F12-BE2C3478396B}"/>
              </a:ext>
            </a:extLst>
          </p:cNvPr>
          <p:cNvCxnSpPr>
            <a:cxnSpLocks/>
          </p:cNvCxnSpPr>
          <p:nvPr/>
        </p:nvCxnSpPr>
        <p:spPr>
          <a:xfrm rot="5400000">
            <a:off x="8255208" y="5584273"/>
            <a:ext cx="700422" cy="319564"/>
          </a:xfrm>
          <a:prstGeom prst="bentConnector3">
            <a:avLst>
              <a:gd name="adj1" fmla="val 10086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951C0FCE-0804-4EEA-94ED-5C29968EFEB1}"/>
              </a:ext>
            </a:extLst>
          </p:cNvPr>
          <p:cNvSpPr txBox="1"/>
          <p:nvPr/>
        </p:nvSpPr>
        <p:spPr>
          <a:xfrm>
            <a:off x="5516201" y="5584377"/>
            <a:ext cx="2929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Fluxo por mês</a:t>
            </a:r>
            <a:b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pt-BR" sz="1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 gráfico de barras auxilia a comparação do fluxo entre os meses do ano, facilitando a análise dos motivos de maior ou menor fluxo (datas comemorativas, férias, etc.) Na parte horizontal, os meses, na vertical quantidade de pessoas (fluxo).</a:t>
            </a:r>
          </a:p>
        </p:txBody>
      </p:sp>
      <p:cxnSp>
        <p:nvCxnSpPr>
          <p:cNvPr id="91" name="Conector: Angulado 90">
            <a:extLst>
              <a:ext uri="{FF2B5EF4-FFF2-40B4-BE49-F238E27FC236}">
                <a16:creationId xmlns:a16="http://schemas.microsoft.com/office/drawing/2014/main" id="{52E12CFB-3F38-4389-B0EC-109A6B4E35EC}"/>
              </a:ext>
            </a:extLst>
          </p:cNvPr>
          <p:cNvCxnSpPr>
            <a:cxnSpLocks/>
          </p:cNvCxnSpPr>
          <p:nvPr/>
        </p:nvCxnSpPr>
        <p:spPr>
          <a:xfrm flipV="1">
            <a:off x="9333931" y="2248670"/>
            <a:ext cx="1516339" cy="347408"/>
          </a:xfrm>
          <a:prstGeom prst="bentConnector3">
            <a:avLst>
              <a:gd name="adj1" fmla="val 9983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: Angulado 105">
            <a:extLst>
              <a:ext uri="{FF2B5EF4-FFF2-40B4-BE49-F238E27FC236}">
                <a16:creationId xmlns:a16="http://schemas.microsoft.com/office/drawing/2014/main" id="{CEB6C1C0-6293-4784-A9F8-701DE8B22072}"/>
              </a:ext>
            </a:extLst>
          </p:cNvPr>
          <p:cNvCxnSpPr>
            <a:cxnSpLocks/>
          </p:cNvCxnSpPr>
          <p:nvPr/>
        </p:nvCxnSpPr>
        <p:spPr>
          <a:xfrm>
            <a:off x="9332882" y="3567030"/>
            <a:ext cx="1503670" cy="317923"/>
          </a:xfrm>
          <a:prstGeom prst="bentConnector3">
            <a:avLst>
              <a:gd name="adj1" fmla="val 10025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Angulado 139">
            <a:extLst>
              <a:ext uri="{FF2B5EF4-FFF2-40B4-BE49-F238E27FC236}">
                <a16:creationId xmlns:a16="http://schemas.microsoft.com/office/drawing/2014/main" id="{2A4FF5F8-F194-4515-A77D-56AF88B4F2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85348" y="1492778"/>
            <a:ext cx="389522" cy="199047"/>
          </a:xfrm>
          <a:prstGeom prst="bentConnector3">
            <a:avLst>
              <a:gd name="adj1" fmla="val 98906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Conector: Angulado 151">
            <a:extLst>
              <a:ext uri="{FF2B5EF4-FFF2-40B4-BE49-F238E27FC236}">
                <a16:creationId xmlns:a16="http://schemas.microsoft.com/office/drawing/2014/main" id="{C8506901-ACE6-4015-9016-1595DC0C6636}"/>
              </a:ext>
            </a:extLst>
          </p:cNvPr>
          <p:cNvCxnSpPr>
            <a:cxnSpLocks/>
          </p:cNvCxnSpPr>
          <p:nvPr/>
        </p:nvCxnSpPr>
        <p:spPr>
          <a:xfrm rot="5400000">
            <a:off x="4306737" y="5582216"/>
            <a:ext cx="700422" cy="319564"/>
          </a:xfrm>
          <a:prstGeom prst="bentConnector3">
            <a:avLst>
              <a:gd name="adj1" fmla="val 10086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0E851FF-72B2-4A2D-AAB0-1B1CEA2CD020}"/>
              </a:ext>
            </a:extLst>
          </p:cNvPr>
          <p:cNvSpPr txBox="1"/>
          <p:nvPr/>
        </p:nvSpPr>
        <p:spPr>
          <a:xfrm>
            <a:off x="1567730" y="5624774"/>
            <a:ext cx="2929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Fluxo por semana</a:t>
            </a:r>
            <a:b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pt-BR" sz="1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 gráfico de linhas representa as quatro semana do mês analisado, possibilitando a comparação entre elas em relação aos dias da semana (vertical). O usuário poderá selecionar 1 ou mais semanas para visualizar os dados.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15CDBBD1-0E91-47E0-A495-299086FB8D67}"/>
              </a:ext>
            </a:extLst>
          </p:cNvPr>
          <p:cNvSpPr/>
          <p:nvPr/>
        </p:nvSpPr>
        <p:spPr>
          <a:xfrm>
            <a:off x="1497893" y="2346641"/>
            <a:ext cx="299274" cy="10889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1F26571-CD8C-43A1-BBFE-F8181C90E4F8}"/>
              </a:ext>
            </a:extLst>
          </p:cNvPr>
          <p:cNvSpPr txBox="1"/>
          <p:nvPr/>
        </p:nvSpPr>
        <p:spPr>
          <a:xfrm>
            <a:off x="-9884" y="2767989"/>
            <a:ext cx="1481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Recursos para o usuário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6D9B53E-B54A-4A2E-B16F-8A92D054A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3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52" grpId="0"/>
      <p:bldP spid="70" grpId="0"/>
      <p:bldP spid="74" grpId="0"/>
      <p:bldP spid="88" grpId="0"/>
      <p:bldP spid="17" grpId="0"/>
      <p:bldP spid="4" grpId="0" animBg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D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Teste com Sensor Virtual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FCDB90-CB7D-400C-A7B9-15FEFFA3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>
            <a:extLst>
              <a:ext uri="{FF2B5EF4-FFF2-40B4-BE49-F238E27FC236}">
                <a16:creationId xmlns:a16="http://schemas.microsoft.com/office/drawing/2014/main" id="{9F1EFF28-3512-492C-9685-C4AB110E8D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BE49CBF-FB9F-4063-A55C-9656EB8A349A}"/>
              </a:ext>
            </a:extLst>
          </p:cNvPr>
          <p:cNvSpPr/>
          <p:nvPr/>
        </p:nvSpPr>
        <p:spPr>
          <a:xfrm>
            <a:off x="0" y="5214257"/>
            <a:ext cx="12192000" cy="1643743"/>
          </a:xfrm>
          <a:prstGeom prst="rect">
            <a:avLst/>
          </a:prstGeom>
          <a:solidFill>
            <a:srgbClr val="0197A6"/>
          </a:solidFill>
          <a:ln>
            <a:solidFill>
              <a:srgbClr val="0096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 descr="Uma imagem contendo placa, frente, olhando, computador&#10;&#10;Descrição gerada automaticamente">
            <a:extLst>
              <a:ext uri="{FF2B5EF4-FFF2-40B4-BE49-F238E27FC236}">
                <a16:creationId xmlns:a16="http://schemas.microsoft.com/office/drawing/2014/main" id="{563199EB-6C32-48B2-8846-C5A10A8CE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44" y="1683398"/>
            <a:ext cx="4312973" cy="43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2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642471" y="191068"/>
            <a:ext cx="7564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DengXian Light"/>
              </a:rPr>
              <a:t>Conheça nossa empresa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33953C9-4382-4803-8F33-F564B9EA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7C31467-A139-4271-9882-3850ECB9E5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0" t="24395" r="5690"/>
          <a:stretch/>
        </p:blipFill>
        <p:spPr>
          <a:xfrm>
            <a:off x="0" y="1863756"/>
            <a:ext cx="12192000" cy="43534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746B62-9301-4AA3-A292-1D91BC73F5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56" b="55273"/>
          <a:stretch/>
        </p:blipFill>
        <p:spPr>
          <a:xfrm>
            <a:off x="0" y="6217200"/>
            <a:ext cx="7035281" cy="6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Diagrama de Arquitetura Local (Arduíno) </a:t>
            </a:r>
          </a:p>
        </p:txBody>
      </p:sp>
      <p:pic>
        <p:nvPicPr>
          <p:cNvPr id="4" name="Imagem 3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130DFBCF-7536-415D-9BF2-D447DB960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8" r="47285" b="17840"/>
          <a:stretch/>
        </p:blipFill>
        <p:spPr>
          <a:xfrm>
            <a:off x="1452570" y="2702203"/>
            <a:ext cx="3497427" cy="242029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7C2602D-8677-4943-AA4C-30B3C99C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8390960-C3A9-4207-95A9-A4A4BBA7BADF}"/>
              </a:ext>
            </a:extLst>
          </p:cNvPr>
          <p:cNvGrpSpPr/>
          <p:nvPr/>
        </p:nvGrpSpPr>
        <p:grpSpPr>
          <a:xfrm>
            <a:off x="1291398" y="2354482"/>
            <a:ext cx="6943144" cy="3021266"/>
            <a:chOff x="1291398" y="2354482"/>
            <a:chExt cx="6943144" cy="3021266"/>
          </a:xfrm>
        </p:grpSpPr>
        <p:pic>
          <p:nvPicPr>
            <p:cNvPr id="12" name="Imagem 11" descr="Uma imagem contendo eletrônico, circuito&#10;&#10;Descrição gerada automaticamente">
              <a:extLst>
                <a:ext uri="{FF2B5EF4-FFF2-40B4-BE49-F238E27FC236}">
                  <a16:creationId xmlns:a16="http://schemas.microsoft.com/office/drawing/2014/main" id="{E482AFCA-A2F5-4C65-991B-59C7497B8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319" r="12" b="17840"/>
            <a:stretch/>
          </p:blipFill>
          <p:spPr>
            <a:xfrm>
              <a:off x="5054020" y="2354482"/>
              <a:ext cx="3180522" cy="2791336"/>
            </a:xfrm>
            <a:prstGeom prst="rect">
              <a:avLst/>
            </a:prstGeom>
          </p:spPr>
        </p:pic>
        <p:pic>
          <p:nvPicPr>
            <p:cNvPr id="13" name="Imagem 12" descr="Uma imagem contendo eletrônico, circuito&#10;&#10;Descrição gerada automaticamente">
              <a:extLst>
                <a:ext uri="{FF2B5EF4-FFF2-40B4-BE49-F238E27FC236}">
                  <a16:creationId xmlns:a16="http://schemas.microsoft.com/office/drawing/2014/main" id="{3E7E8F9B-13C7-44A6-BA31-F6B5EBB71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82" t="319" r="42707" b="89486"/>
            <a:stretch/>
          </p:blipFill>
          <p:spPr>
            <a:xfrm>
              <a:off x="3787946" y="2354482"/>
              <a:ext cx="1460374" cy="347721"/>
            </a:xfrm>
            <a:prstGeom prst="rect">
              <a:avLst/>
            </a:prstGeom>
          </p:spPr>
        </p:pic>
        <p:pic>
          <p:nvPicPr>
            <p:cNvPr id="16" name="Imagem 15" descr="Uma imagem contendo eletrônico, circuito&#10;&#10;Descrição gerada automaticamente">
              <a:extLst>
                <a:ext uri="{FF2B5EF4-FFF2-40B4-BE49-F238E27FC236}">
                  <a16:creationId xmlns:a16="http://schemas.microsoft.com/office/drawing/2014/main" id="{D33FDEB1-52AF-471E-A549-7505F29406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930" r="35765" b="7645"/>
            <a:stretch/>
          </p:blipFill>
          <p:spPr>
            <a:xfrm>
              <a:off x="1291398" y="5122500"/>
              <a:ext cx="4591877" cy="253248"/>
            </a:xfrm>
            <a:prstGeom prst="rect">
              <a:avLst/>
            </a:prstGeom>
          </p:spPr>
        </p:pic>
      </p:grpSp>
      <p:pic>
        <p:nvPicPr>
          <p:cNvPr id="17" name="Picture 4" descr="Resultado de imagem para sensor">
            <a:extLst>
              <a:ext uri="{FF2B5EF4-FFF2-40B4-BE49-F238E27FC236}">
                <a16:creationId xmlns:a16="http://schemas.microsoft.com/office/drawing/2014/main" id="{D4376B05-083C-4DB5-9688-65281472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72209">
            <a:off x="9248596" y="4322795"/>
            <a:ext cx="1982022" cy="198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FB3BA3-09FE-4F9C-82A6-644550D9F8CF}"/>
              </a:ext>
            </a:extLst>
          </p:cNvPr>
          <p:cNvSpPr txBox="1"/>
          <p:nvPr/>
        </p:nvSpPr>
        <p:spPr>
          <a:xfrm>
            <a:off x="7827453" y="5719739"/>
            <a:ext cx="4642850" cy="176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br>
              <a:rPr lang="pt-BR" b="1" dirty="0">
                <a:hlinkClick r:id="rId5"/>
              </a:rPr>
            </a:br>
            <a:r>
              <a:rPr lang="pt-BR" sz="1400" b="1" dirty="0">
                <a:latin typeface="DengXian Light"/>
                <a:ea typeface="+mj-ea"/>
                <a:cs typeface="+mj-cs"/>
              </a:rPr>
              <a:t>Sensor Óptico Reflexivo </a:t>
            </a:r>
            <a:r>
              <a:rPr lang="pt-BR" sz="1400" b="1" dirty="0" err="1">
                <a:latin typeface="DengXian Light"/>
                <a:ea typeface="+mj-ea"/>
                <a:cs typeface="+mj-cs"/>
              </a:rPr>
              <a:t>Fototransistor</a:t>
            </a:r>
            <a:r>
              <a:rPr lang="pt-BR" sz="1400" b="1" dirty="0">
                <a:latin typeface="DengXian Light"/>
                <a:ea typeface="+mj-ea"/>
                <a:cs typeface="+mj-cs"/>
              </a:rPr>
              <a:t> </a:t>
            </a:r>
            <a:br>
              <a:rPr lang="pt-BR" sz="1400" b="1" dirty="0">
                <a:latin typeface="DengXian Light"/>
                <a:ea typeface="+mj-ea"/>
                <a:cs typeface="+mj-cs"/>
              </a:rPr>
            </a:br>
            <a:r>
              <a:rPr lang="pt-BR" sz="1400" b="1" dirty="0">
                <a:latin typeface="DengXian Light"/>
                <a:ea typeface="+mj-ea"/>
                <a:cs typeface="+mj-cs"/>
              </a:rPr>
              <a:t>TCRT5000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pt-BR" sz="4400" dirty="0">
              <a:latin typeface="DengXian Light"/>
              <a:ea typeface="+mj-ea"/>
              <a:cs typeface="+mj-cs"/>
            </a:endParaRP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4D9E02AD-63D4-4EF2-BB1B-87E846AF101E}"/>
              </a:ext>
            </a:extLst>
          </p:cNvPr>
          <p:cNvCxnSpPr/>
          <p:nvPr/>
        </p:nvCxnSpPr>
        <p:spPr>
          <a:xfrm rot="5400000">
            <a:off x="2686934" y="5331750"/>
            <a:ext cx="830424" cy="774440"/>
          </a:xfrm>
          <a:prstGeom prst="bentConnector3">
            <a:avLst>
              <a:gd name="adj1" fmla="val 9831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818DA9C2-928A-47BE-AAE8-EC672868DD18}"/>
              </a:ext>
            </a:extLst>
          </p:cNvPr>
          <p:cNvCxnSpPr>
            <a:cxnSpLocks/>
          </p:cNvCxnSpPr>
          <p:nvPr/>
        </p:nvCxnSpPr>
        <p:spPr>
          <a:xfrm>
            <a:off x="6741743" y="4130296"/>
            <a:ext cx="2639397" cy="1544935"/>
          </a:xfrm>
          <a:prstGeom prst="bentConnector3">
            <a:avLst>
              <a:gd name="adj1" fmla="val -232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D9F20289-8E4C-44DC-8997-ADA49465FE0C}"/>
              </a:ext>
            </a:extLst>
          </p:cNvPr>
          <p:cNvCxnSpPr/>
          <p:nvPr/>
        </p:nvCxnSpPr>
        <p:spPr>
          <a:xfrm rot="5400000" flipH="1" flipV="1">
            <a:off x="3709091" y="1788010"/>
            <a:ext cx="799376" cy="522514"/>
          </a:xfrm>
          <a:prstGeom prst="bentConnector3">
            <a:avLst>
              <a:gd name="adj1" fmla="val 9902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28C50783-DA21-4CFA-88BF-E0CBF8A161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28001" y="1900469"/>
            <a:ext cx="1215848" cy="839274"/>
          </a:xfrm>
          <a:prstGeom prst="bentConnector3">
            <a:avLst>
              <a:gd name="adj1" fmla="val 9988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4BB965F9-D29D-4E42-A74D-1913D5D59EED}"/>
              </a:ext>
            </a:extLst>
          </p:cNvPr>
          <p:cNvCxnSpPr/>
          <p:nvPr/>
        </p:nvCxnSpPr>
        <p:spPr>
          <a:xfrm>
            <a:off x="7455562" y="3275044"/>
            <a:ext cx="19680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E3A84264-9144-4CB2-8465-4E0489EB6B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37827" y="5353876"/>
            <a:ext cx="830426" cy="730189"/>
          </a:xfrm>
          <a:prstGeom prst="bentConnector3">
            <a:avLst>
              <a:gd name="adj1" fmla="val 9943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EDD4B7E-4160-4221-9332-6C002FA67CD8}"/>
              </a:ext>
            </a:extLst>
          </p:cNvPr>
          <p:cNvSpPr txBox="1"/>
          <p:nvPr/>
        </p:nvSpPr>
        <p:spPr>
          <a:xfrm>
            <a:off x="6392433" y="2304168"/>
            <a:ext cx="1599824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4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Protoboard</a:t>
            </a:r>
            <a:endParaRPr lang="pt-BR" sz="4800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69D4DE2-91A0-444E-B758-E9B731B08861}"/>
              </a:ext>
            </a:extLst>
          </p:cNvPr>
          <p:cNvSpPr txBox="1"/>
          <p:nvPr/>
        </p:nvSpPr>
        <p:spPr>
          <a:xfrm>
            <a:off x="1915014" y="2304167"/>
            <a:ext cx="1599824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4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Placa </a:t>
            </a:r>
            <a:r>
              <a:rPr lang="pt-BR" sz="1400" b="1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ArduÍno</a:t>
            </a:r>
            <a:endParaRPr lang="pt-BR" sz="4800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9D2026E-2200-4173-8695-8BA09B88E063}"/>
              </a:ext>
            </a:extLst>
          </p:cNvPr>
          <p:cNvSpPr txBox="1"/>
          <p:nvPr/>
        </p:nvSpPr>
        <p:spPr>
          <a:xfrm>
            <a:off x="9239065" y="3036940"/>
            <a:ext cx="1599824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2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Fios conectores</a:t>
            </a:r>
            <a:endParaRPr lang="pt-BR" sz="4400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4B7EA69-1603-4A4B-953C-F537C20BB981}"/>
              </a:ext>
            </a:extLst>
          </p:cNvPr>
          <p:cNvSpPr txBox="1"/>
          <p:nvPr/>
        </p:nvSpPr>
        <p:spPr>
          <a:xfrm>
            <a:off x="7096966" y="1485137"/>
            <a:ext cx="1599824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2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Resistores</a:t>
            </a:r>
            <a:endParaRPr lang="pt-BR" sz="4400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E486D19-E888-4FBA-B7C8-3EC6080B29CB}"/>
              </a:ext>
            </a:extLst>
          </p:cNvPr>
          <p:cNvSpPr txBox="1"/>
          <p:nvPr/>
        </p:nvSpPr>
        <p:spPr>
          <a:xfrm>
            <a:off x="4370036" y="1425454"/>
            <a:ext cx="1599824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2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saída 7 (lado digital) </a:t>
            </a:r>
            <a:endParaRPr lang="pt-BR" sz="1200" b="1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9CAABD8-9FE0-4E20-949F-B566D9579C45}"/>
              </a:ext>
            </a:extLst>
          </p:cNvPr>
          <p:cNvSpPr txBox="1"/>
          <p:nvPr/>
        </p:nvSpPr>
        <p:spPr>
          <a:xfrm>
            <a:off x="748816" y="5904708"/>
            <a:ext cx="2142441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2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Saída 5V (lado analógico)  </a:t>
            </a:r>
            <a:endParaRPr lang="pt-BR" sz="1200" b="1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0FDF74C-06C6-4FFB-A903-7CA80BFEC271}"/>
              </a:ext>
            </a:extLst>
          </p:cNvPr>
          <p:cNvSpPr txBox="1"/>
          <p:nvPr/>
        </p:nvSpPr>
        <p:spPr>
          <a:xfrm>
            <a:off x="4378868" y="5904708"/>
            <a:ext cx="2142441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pt-BR" sz="12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Saída GND (lado analógico)</a:t>
            </a:r>
            <a:endParaRPr lang="pt-BR" sz="1200" b="1" dirty="0">
              <a:latin typeface="DengXian Light" panose="02010600030101010101" pitchFamily="2" charset="-122"/>
              <a:ea typeface="DengXian Light" panose="02010600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257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41" grpId="0"/>
      <p:bldP spid="42" grpId="0"/>
      <p:bldP spid="44" grpId="0"/>
      <p:bldP spid="45" grpId="0"/>
      <p:bldP spid="46" grpId="0"/>
      <p:bldP spid="47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Especificação do </a:t>
            </a:r>
            <a:r>
              <a:rPr lang="pt-BR" sz="40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Analytics</a:t>
            </a:r>
            <a:endParaRPr lang="pt-BR" sz="40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5EA93383-7AF2-47E2-A897-C6658B5FA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34771"/>
              </p:ext>
            </p:extLst>
          </p:nvPr>
        </p:nvGraphicFramePr>
        <p:xfrm>
          <a:off x="654123" y="1277703"/>
          <a:ext cx="10626584" cy="1130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4232">
                  <a:extLst>
                    <a:ext uri="{9D8B030D-6E8A-4147-A177-3AD203B41FA5}">
                      <a16:colId xmlns:a16="http://schemas.microsoft.com/office/drawing/2014/main" val="2720601070"/>
                    </a:ext>
                  </a:extLst>
                </a:gridCol>
                <a:gridCol w="2126378">
                  <a:extLst>
                    <a:ext uri="{9D8B030D-6E8A-4147-A177-3AD203B41FA5}">
                      <a16:colId xmlns:a16="http://schemas.microsoft.com/office/drawing/2014/main" val="1694644209"/>
                    </a:ext>
                  </a:extLst>
                </a:gridCol>
                <a:gridCol w="2126378">
                  <a:extLst>
                    <a:ext uri="{9D8B030D-6E8A-4147-A177-3AD203B41FA5}">
                      <a16:colId xmlns:a16="http://schemas.microsoft.com/office/drawing/2014/main" val="2463113800"/>
                    </a:ext>
                  </a:extLst>
                </a:gridCol>
                <a:gridCol w="2126378">
                  <a:extLst>
                    <a:ext uri="{9D8B030D-6E8A-4147-A177-3AD203B41FA5}">
                      <a16:colId xmlns:a16="http://schemas.microsoft.com/office/drawing/2014/main" val="3430614864"/>
                    </a:ext>
                  </a:extLst>
                </a:gridCol>
                <a:gridCol w="2113218">
                  <a:extLst>
                    <a:ext uri="{9D8B030D-6E8A-4147-A177-3AD203B41FA5}">
                      <a16:colId xmlns:a16="http://schemas.microsoft.com/office/drawing/2014/main" val="2486547585"/>
                    </a:ext>
                  </a:extLst>
                </a:gridCol>
              </a:tblGrid>
              <a:tr h="416566">
                <a:tc gridSpan="5"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tx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Fluxo de pessoas em hipermercados (Número de passagens)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1400" b="1" dirty="0">
                        <a:latin typeface="DengXian Light" panose="02010600030101010101" pitchFamily="2" charset="-122"/>
                        <a:ea typeface="DengXian Light" panose="02010600030101010101" pitchFamily="2" charset="-122"/>
                      </a:endParaRPr>
                    </a:p>
                  </a:txBody>
                  <a:tcPr anchor="ctr">
                    <a:solidFill>
                      <a:srgbClr val="3C5DA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1400" b="1" dirty="0">
                        <a:latin typeface="DengXian Light" panose="02010600030101010101" pitchFamily="2" charset="-122"/>
                        <a:ea typeface="DengXian Light" panose="02010600030101010101" pitchFamily="2" charset="-122"/>
                      </a:endParaRPr>
                    </a:p>
                  </a:txBody>
                  <a:tcPr anchor="ctr">
                    <a:solidFill>
                      <a:srgbClr val="93CD8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1400" b="1" dirty="0">
                        <a:latin typeface="DengXian Light" panose="02010600030101010101" pitchFamily="2" charset="-122"/>
                        <a:ea typeface="DengXian Light" panose="02010600030101010101" pitchFamily="2" charset="-122"/>
                      </a:endParaRPr>
                    </a:p>
                  </a:txBody>
                  <a:tcPr anchor="ctr">
                    <a:solidFill>
                      <a:srgbClr val="EBA52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pt-BR" sz="1400" b="1" dirty="0">
                        <a:latin typeface="DengXian Light" panose="02010600030101010101" pitchFamily="2" charset="-122"/>
                        <a:ea typeface="DengXian Light" panose="02010600030101010101" pitchFamily="2" charset="-122"/>
                      </a:endParaRPr>
                    </a:p>
                  </a:txBody>
                  <a:tcPr anchor="ctr">
                    <a:solidFill>
                      <a:srgbClr val="C523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647702"/>
                  </a:ext>
                </a:extLst>
              </a:tr>
              <a:tr h="416566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Abaixo</a:t>
                      </a:r>
                    </a:p>
                  </a:txBody>
                  <a:tcPr anchor="ctr">
                    <a:solidFill>
                      <a:srgbClr val="C523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Médio </a:t>
                      </a:r>
                    </a:p>
                  </a:txBody>
                  <a:tcPr anchor="ctr">
                    <a:solidFill>
                      <a:srgbClr val="3C5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Ideal</a:t>
                      </a:r>
                    </a:p>
                  </a:txBody>
                  <a:tcPr anchor="ctr">
                    <a:solidFill>
                      <a:srgbClr val="93CD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Máximo</a:t>
                      </a:r>
                    </a:p>
                  </a:txBody>
                  <a:tcPr anchor="ctr">
                    <a:solidFill>
                      <a:srgbClr val="EBA5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Superlotação</a:t>
                      </a:r>
                    </a:p>
                  </a:txBody>
                  <a:tcPr anchor="ctr">
                    <a:solidFill>
                      <a:srgbClr val="C523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224351"/>
                  </a:ext>
                </a:extLst>
              </a:tr>
              <a:tr h="297547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&lt; = 600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&gt;= 601 &amp;&amp; &lt;=1000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&gt;= 1001 &amp;&amp; &lt;=1300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&gt;= 1301 &amp;&amp;  &lt;=1500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&gt;= 1501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96598"/>
                  </a:ext>
                </a:extLst>
              </a:tr>
            </a:tbl>
          </a:graphicData>
        </a:graphic>
      </p:graphicFrame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ACAC3D5-805D-4E9D-AD74-AC9FA36F7401}"/>
              </a:ext>
            </a:extLst>
          </p:cNvPr>
          <p:cNvGrpSpPr/>
          <p:nvPr/>
        </p:nvGrpSpPr>
        <p:grpSpPr>
          <a:xfrm>
            <a:off x="897315" y="2472461"/>
            <a:ext cx="9706947" cy="261610"/>
            <a:chOff x="1066800" y="2319090"/>
            <a:chExt cx="9706947" cy="26161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CFB19FB-1A76-4B65-84E7-DDA33666BFE3}"/>
                </a:ext>
              </a:extLst>
            </p:cNvPr>
            <p:cNvSpPr/>
            <p:nvPr/>
          </p:nvSpPr>
          <p:spPr>
            <a:xfrm>
              <a:off x="1066800" y="2393913"/>
              <a:ext cx="230155" cy="111967"/>
            </a:xfrm>
            <a:prstGeom prst="rect">
              <a:avLst/>
            </a:prstGeom>
            <a:solidFill>
              <a:srgbClr val="C52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DD14323-4FC2-43F7-9393-636091501067}"/>
                </a:ext>
              </a:extLst>
            </p:cNvPr>
            <p:cNvSpPr/>
            <p:nvPr/>
          </p:nvSpPr>
          <p:spPr>
            <a:xfrm>
              <a:off x="3197290" y="2393913"/>
              <a:ext cx="230155" cy="111967"/>
            </a:xfrm>
            <a:prstGeom prst="rect">
              <a:avLst/>
            </a:prstGeom>
            <a:solidFill>
              <a:srgbClr val="3C5D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EBCE501-AF48-4531-BF0A-8C3DC4DBD560}"/>
                </a:ext>
              </a:extLst>
            </p:cNvPr>
            <p:cNvSpPr/>
            <p:nvPr/>
          </p:nvSpPr>
          <p:spPr>
            <a:xfrm>
              <a:off x="5184710" y="2393913"/>
              <a:ext cx="230155" cy="111967"/>
            </a:xfrm>
            <a:prstGeom prst="rect">
              <a:avLst/>
            </a:prstGeom>
            <a:solidFill>
              <a:srgbClr val="93CD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C5D1ACA-F478-4CB6-9CC4-85EA8EF9458C}"/>
                </a:ext>
              </a:extLst>
            </p:cNvPr>
            <p:cNvSpPr/>
            <p:nvPr/>
          </p:nvSpPr>
          <p:spPr>
            <a:xfrm>
              <a:off x="7315200" y="2393913"/>
              <a:ext cx="230155" cy="111967"/>
            </a:xfrm>
            <a:prstGeom prst="rect">
              <a:avLst/>
            </a:prstGeom>
            <a:solidFill>
              <a:srgbClr val="EBA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106D795F-81E0-4387-BF38-0F3C2FC4639F}"/>
                </a:ext>
              </a:extLst>
            </p:cNvPr>
            <p:cNvSpPr/>
            <p:nvPr/>
          </p:nvSpPr>
          <p:spPr>
            <a:xfrm>
              <a:off x="9330612" y="2393912"/>
              <a:ext cx="230155" cy="111967"/>
            </a:xfrm>
            <a:prstGeom prst="rect">
              <a:avLst/>
            </a:prstGeom>
            <a:solidFill>
              <a:srgbClr val="C523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18DD17E-F319-4281-95C1-CF39832731B8}"/>
                </a:ext>
              </a:extLst>
            </p:cNvPr>
            <p:cNvSpPr txBox="1"/>
            <p:nvPr/>
          </p:nvSpPr>
          <p:spPr>
            <a:xfrm>
              <a:off x="1284514" y="2319090"/>
              <a:ext cx="1212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DengXian Light" panose="02010600030101010101" pitchFamily="2" charset="-122"/>
                  <a:ea typeface="DengXian Light" panose="02010600030101010101" pitchFamily="2" charset="-122"/>
                </a:rPr>
                <a:t>Alerta de queda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B2D301B-0CF6-477E-95A4-19F33E785B23}"/>
                </a:ext>
              </a:extLst>
            </p:cNvPr>
            <p:cNvSpPr txBox="1"/>
            <p:nvPr/>
          </p:nvSpPr>
          <p:spPr>
            <a:xfrm>
              <a:off x="9560767" y="2319090"/>
              <a:ext cx="1212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DengXian Light" panose="02010600030101010101" pitchFamily="2" charset="-122"/>
                  <a:ea typeface="DengXian Light" panose="02010600030101010101" pitchFamily="2" charset="-122"/>
                </a:rPr>
                <a:t>Alerta de pico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B22E2E9-7197-4F38-ACCC-5ABF70BE5F4E}"/>
                </a:ext>
              </a:extLst>
            </p:cNvPr>
            <p:cNvSpPr txBox="1"/>
            <p:nvPr/>
          </p:nvSpPr>
          <p:spPr>
            <a:xfrm>
              <a:off x="7573347" y="2319090"/>
              <a:ext cx="16173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DengXian Light" panose="02010600030101010101" pitchFamily="2" charset="-122"/>
                  <a:ea typeface="DengXian Light" panose="02010600030101010101" pitchFamily="2" charset="-122"/>
                </a:rPr>
                <a:t>Alerta de possível pico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E5C081D-07DE-465C-B293-4EB5B383F009}"/>
                </a:ext>
              </a:extLst>
            </p:cNvPr>
            <p:cNvSpPr txBox="1"/>
            <p:nvPr/>
          </p:nvSpPr>
          <p:spPr>
            <a:xfrm>
              <a:off x="5442857" y="2319090"/>
              <a:ext cx="16173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DengXian Light" panose="02010600030101010101" pitchFamily="2" charset="-122"/>
                  <a:ea typeface="DengXian Light" panose="02010600030101010101" pitchFamily="2" charset="-122"/>
                </a:rPr>
                <a:t>Alerta de bons resultados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28C9708-5CC6-4FE9-AEE4-C4DA06DC14B3}"/>
                </a:ext>
              </a:extLst>
            </p:cNvPr>
            <p:cNvSpPr txBox="1"/>
            <p:nvPr/>
          </p:nvSpPr>
          <p:spPr>
            <a:xfrm>
              <a:off x="3399452" y="2319090"/>
              <a:ext cx="17572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DengXian Light" panose="02010600030101010101" pitchFamily="2" charset="-122"/>
                  <a:ea typeface="DengXian Light" panose="02010600030101010101" pitchFamily="2" charset="-122"/>
                </a:rPr>
                <a:t>Alerta dentro do esperado</a:t>
              </a:r>
            </a:p>
          </p:txBody>
        </p:sp>
      </p:grpSp>
      <p:graphicFrame>
        <p:nvGraphicFramePr>
          <p:cNvPr id="20" name="Tabela 20">
            <a:extLst>
              <a:ext uri="{FF2B5EF4-FFF2-40B4-BE49-F238E27FC236}">
                <a16:creationId xmlns:a16="http://schemas.microsoft.com/office/drawing/2014/main" id="{053AB241-6713-4349-874C-3B60B903F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683448"/>
              </p:ext>
            </p:extLst>
          </p:nvPr>
        </p:nvGraphicFramePr>
        <p:xfrm>
          <a:off x="654123" y="3429000"/>
          <a:ext cx="501094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38">
                  <a:extLst>
                    <a:ext uri="{9D8B030D-6E8A-4147-A177-3AD203B41FA5}">
                      <a16:colId xmlns:a16="http://schemas.microsoft.com/office/drawing/2014/main" val="1931333004"/>
                    </a:ext>
                  </a:extLst>
                </a:gridCol>
                <a:gridCol w="877077">
                  <a:extLst>
                    <a:ext uri="{9D8B030D-6E8A-4147-A177-3AD203B41FA5}">
                      <a16:colId xmlns:a16="http://schemas.microsoft.com/office/drawing/2014/main" val="2549598735"/>
                    </a:ext>
                  </a:extLst>
                </a:gridCol>
                <a:gridCol w="933061">
                  <a:extLst>
                    <a:ext uri="{9D8B030D-6E8A-4147-A177-3AD203B41FA5}">
                      <a16:colId xmlns:a16="http://schemas.microsoft.com/office/drawing/2014/main" val="666232204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954527318"/>
                    </a:ext>
                  </a:extLst>
                </a:gridCol>
                <a:gridCol w="1417618">
                  <a:extLst>
                    <a:ext uri="{9D8B030D-6E8A-4147-A177-3AD203B41FA5}">
                      <a16:colId xmlns:a16="http://schemas.microsoft.com/office/drawing/2014/main" val="15227486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Sensor1</a:t>
                      </a:r>
                    </a:p>
                  </a:txBody>
                  <a:tcPr marL="7620" marR="7620" marT="7620" marB="0" anchor="ctr">
                    <a:solidFill>
                      <a:srgbClr val="46C0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Sensor2</a:t>
                      </a:r>
                    </a:p>
                  </a:txBody>
                  <a:tcPr marL="7620" marR="7620" marT="7620" marB="0" anchor="ctr">
                    <a:solidFill>
                      <a:srgbClr val="46C0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Sensor3</a:t>
                      </a:r>
                    </a:p>
                  </a:txBody>
                  <a:tcPr marL="7620" marR="7620" marT="7620" marB="0" anchor="ctr">
                    <a:solidFill>
                      <a:srgbClr val="46C0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Sensor4</a:t>
                      </a:r>
                    </a:p>
                  </a:txBody>
                  <a:tcPr marL="7620" marR="7620" marT="7620" marB="0" anchor="ctr">
                    <a:solidFill>
                      <a:srgbClr val="46C0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Total dia</a:t>
                      </a: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2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370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100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213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411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1094</a:t>
                      </a:r>
                    </a:p>
                  </a:txBody>
                  <a:tcPr marL="7620" marR="7620" marT="7620" marB="0" anchor="ctr">
                    <a:solidFill>
                      <a:srgbClr val="93CD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36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427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193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371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433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1424</a:t>
                      </a:r>
                    </a:p>
                  </a:txBody>
                  <a:tcPr marL="7620" marR="7620" marT="7620" marB="0" anchor="ctr">
                    <a:solidFill>
                      <a:srgbClr val="EBA5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50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120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45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67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120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352</a:t>
                      </a:r>
                    </a:p>
                  </a:txBody>
                  <a:tcPr marL="7620" marR="7620" marT="7620" marB="0" anchor="ctr">
                    <a:solidFill>
                      <a:srgbClr val="C523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03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310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234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123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678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1345</a:t>
                      </a:r>
                    </a:p>
                  </a:txBody>
                  <a:tcPr marL="7620" marR="7620" marT="7620" marB="0" anchor="ctr">
                    <a:solidFill>
                      <a:srgbClr val="EBA5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26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123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100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86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356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665</a:t>
                      </a:r>
                    </a:p>
                  </a:txBody>
                  <a:tcPr marL="7620" marR="7620" marT="7620" marB="0" anchor="ctr">
                    <a:solidFill>
                      <a:srgbClr val="3C5D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75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290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140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321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470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1221</a:t>
                      </a:r>
                    </a:p>
                  </a:txBody>
                  <a:tcPr marL="7620" marR="7620" marT="7620" marB="0" anchor="ctr">
                    <a:solidFill>
                      <a:srgbClr val="93CD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37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390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231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306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791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1718</a:t>
                      </a:r>
                    </a:p>
                  </a:txBody>
                  <a:tcPr marL="7620" marR="7620" marT="7620" marB="0" anchor="ctr">
                    <a:solidFill>
                      <a:srgbClr val="C523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431357"/>
                  </a:ext>
                </a:extLst>
              </a:tr>
            </a:tbl>
          </a:graphicData>
        </a:graphic>
      </p:graphicFrame>
      <p:graphicFrame>
        <p:nvGraphicFramePr>
          <p:cNvPr id="24" name="Tabela 24">
            <a:extLst>
              <a:ext uri="{FF2B5EF4-FFF2-40B4-BE49-F238E27FC236}">
                <a16:creationId xmlns:a16="http://schemas.microsoft.com/office/drawing/2014/main" id="{30614754-A82C-4062-8A48-110C4F0EB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979707"/>
              </p:ext>
            </p:extLst>
          </p:nvPr>
        </p:nvGraphicFramePr>
        <p:xfrm>
          <a:off x="5839927" y="3434766"/>
          <a:ext cx="5440780" cy="689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195">
                  <a:extLst>
                    <a:ext uri="{9D8B030D-6E8A-4147-A177-3AD203B41FA5}">
                      <a16:colId xmlns:a16="http://schemas.microsoft.com/office/drawing/2014/main" val="2955855276"/>
                    </a:ext>
                  </a:extLst>
                </a:gridCol>
                <a:gridCol w="1360195">
                  <a:extLst>
                    <a:ext uri="{9D8B030D-6E8A-4147-A177-3AD203B41FA5}">
                      <a16:colId xmlns:a16="http://schemas.microsoft.com/office/drawing/2014/main" val="3640410759"/>
                    </a:ext>
                  </a:extLst>
                </a:gridCol>
                <a:gridCol w="1360195">
                  <a:extLst>
                    <a:ext uri="{9D8B030D-6E8A-4147-A177-3AD203B41FA5}">
                      <a16:colId xmlns:a16="http://schemas.microsoft.com/office/drawing/2014/main" val="2158507627"/>
                    </a:ext>
                  </a:extLst>
                </a:gridCol>
                <a:gridCol w="1360195">
                  <a:extLst>
                    <a:ext uri="{9D8B030D-6E8A-4147-A177-3AD203B41FA5}">
                      <a16:colId xmlns:a16="http://schemas.microsoft.com/office/drawing/2014/main" val="1607804873"/>
                    </a:ext>
                  </a:extLst>
                </a:gridCol>
              </a:tblGrid>
              <a:tr h="34458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1° Quartil</a:t>
                      </a: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Média</a:t>
                      </a: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Mediana</a:t>
                      </a: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3° Quartil</a:t>
                      </a:r>
                    </a:p>
                  </a:txBody>
                  <a:tcPr marL="7620" marR="7620" marT="762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341308"/>
                  </a:ext>
                </a:extLst>
              </a:tr>
              <a:tr h="34458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665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1117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1221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 Light" panose="02010600030101010101" pitchFamily="2" charset="-122"/>
                          <a:ea typeface="DengXian Light" panose="02010600030101010101" pitchFamily="2" charset="-122"/>
                        </a:rPr>
                        <a:t>1424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940972"/>
                  </a:ext>
                </a:extLst>
              </a:tr>
            </a:tbl>
          </a:graphicData>
        </a:graphic>
      </p:graphicFrame>
      <p:sp>
        <p:nvSpPr>
          <p:cNvPr id="26" name="CaixaDeTexto 25">
            <a:extLst>
              <a:ext uri="{FF2B5EF4-FFF2-40B4-BE49-F238E27FC236}">
                <a16:creationId xmlns:a16="http://schemas.microsoft.com/office/drawing/2014/main" id="{9EDF4D89-8D96-4B4A-9C6E-4039E2791EEA}"/>
              </a:ext>
            </a:extLst>
          </p:cNvPr>
          <p:cNvSpPr txBox="1"/>
          <p:nvPr/>
        </p:nvSpPr>
        <p:spPr>
          <a:xfrm>
            <a:off x="654123" y="6395720"/>
            <a:ext cx="27435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Simulação de passagens em um dia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5305CB6-2FC6-4F8E-B0FB-33761532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023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A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AE90F719-9EF0-4EC9-BBD0-A4EF1956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5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Banco de dados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E68070-024F-4570-8C8A-2772936086FC}"/>
              </a:ext>
            </a:extLst>
          </p:cNvPr>
          <p:cNvSpPr txBox="1"/>
          <p:nvPr/>
        </p:nvSpPr>
        <p:spPr>
          <a:xfrm>
            <a:off x="1049694" y="1136665"/>
            <a:ext cx="6092890" cy="420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Criado no </a:t>
            </a:r>
            <a:r>
              <a:rPr lang="pt-BR" sz="20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MySQL Workbench 8.0</a:t>
            </a: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Tabelas criadas: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Mercado (cliente);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Usuário (cadastrado);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Tipo de usuário;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Setores do mercado;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Sensores;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Eventos (passagem de pessoas).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6DEB2945-4654-466F-97E2-B0F798C84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FA72FA1-8CD5-45B7-95F9-E9E0CC92AC21}"/>
              </a:ext>
            </a:extLst>
          </p:cNvPr>
          <p:cNvGrpSpPr/>
          <p:nvPr/>
        </p:nvGrpSpPr>
        <p:grpSpPr>
          <a:xfrm>
            <a:off x="1" y="3768271"/>
            <a:ext cx="12191999" cy="3097679"/>
            <a:chOff x="1" y="3768271"/>
            <a:chExt cx="12191999" cy="3097679"/>
          </a:xfrm>
        </p:grpSpPr>
        <p:pic>
          <p:nvPicPr>
            <p:cNvPr id="17410" name="Picture 2" descr="Banco de Dados | Quais as principais diferenças entre banco de dados?">
              <a:extLst>
                <a:ext uri="{FF2B5EF4-FFF2-40B4-BE49-F238E27FC236}">
                  <a16:creationId xmlns:a16="http://schemas.microsoft.com/office/drawing/2014/main" id="{96715213-EED7-4BBE-B5F7-9CCA51F5B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57" b="5213"/>
            <a:stretch/>
          </p:blipFill>
          <p:spPr bwMode="auto">
            <a:xfrm>
              <a:off x="9218645" y="3768271"/>
              <a:ext cx="2973355" cy="3089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Banco de Dados | Quais as principais diferenças entre banco de dados?">
              <a:extLst>
                <a:ext uri="{FF2B5EF4-FFF2-40B4-BE49-F238E27FC236}">
                  <a16:creationId xmlns:a16="http://schemas.microsoft.com/office/drawing/2014/main" id="{0B1FE60B-E9C1-4070-9542-D695C08F46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17" r="61639" b="6868"/>
            <a:stretch/>
          </p:blipFill>
          <p:spPr bwMode="auto">
            <a:xfrm flipH="1">
              <a:off x="4092586" y="5825671"/>
              <a:ext cx="1896533" cy="1040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Banco de Dados | Quais as principais diferenças entre banco de dados?">
              <a:extLst>
                <a:ext uri="{FF2B5EF4-FFF2-40B4-BE49-F238E27FC236}">
                  <a16:creationId xmlns:a16="http://schemas.microsoft.com/office/drawing/2014/main" id="{324DDB90-110D-48E2-B561-3445257B10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17" r="61639" b="5457"/>
            <a:stretch/>
          </p:blipFill>
          <p:spPr bwMode="auto">
            <a:xfrm>
              <a:off x="2238477" y="5833621"/>
              <a:ext cx="1896533" cy="1024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Banco de Dados | Quais as principais diferenças entre banco de dados?">
              <a:extLst>
                <a:ext uri="{FF2B5EF4-FFF2-40B4-BE49-F238E27FC236}">
                  <a16:creationId xmlns:a16="http://schemas.microsoft.com/office/drawing/2014/main" id="{F90A8DFF-D59E-4CBB-8517-7DF43AA8B8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17" r="61639" b="4969"/>
            <a:stretch/>
          </p:blipFill>
          <p:spPr bwMode="auto">
            <a:xfrm flipH="1">
              <a:off x="364422" y="5825671"/>
              <a:ext cx="1896533" cy="1040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Banco de Dados | Quais as principais diferenças entre banco de dados?">
              <a:extLst>
                <a:ext uri="{FF2B5EF4-FFF2-40B4-BE49-F238E27FC236}">
                  <a16:creationId xmlns:a16="http://schemas.microsoft.com/office/drawing/2014/main" id="{1099F675-7903-4BAE-A1AD-C865988C8A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6" t="63117" r="61982" b="5214"/>
            <a:stretch/>
          </p:blipFill>
          <p:spPr bwMode="auto">
            <a:xfrm>
              <a:off x="1" y="5825672"/>
              <a:ext cx="364420" cy="103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Banco de Dados | Quais as principais diferenças entre banco de dados?">
              <a:extLst>
                <a:ext uri="{FF2B5EF4-FFF2-40B4-BE49-F238E27FC236}">
                  <a16:creationId xmlns:a16="http://schemas.microsoft.com/office/drawing/2014/main" id="{BC976C0D-4035-489B-B083-E2F21198B1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1" t="42465" r="60143" b="859"/>
            <a:stretch/>
          </p:blipFill>
          <p:spPr bwMode="auto">
            <a:xfrm>
              <a:off x="7212564" y="4833258"/>
              <a:ext cx="2006080" cy="202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Banco de Dados | Quais as principais diferenças entre banco de dados?">
              <a:extLst>
                <a:ext uri="{FF2B5EF4-FFF2-40B4-BE49-F238E27FC236}">
                  <a16:creationId xmlns:a16="http://schemas.microsoft.com/office/drawing/2014/main" id="{930F9333-12E4-4B0D-85E8-30BCA3F0FF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1" t="42464" r="61336" b="2228"/>
            <a:stretch/>
          </p:blipFill>
          <p:spPr bwMode="auto">
            <a:xfrm>
              <a:off x="5553128" y="4527017"/>
              <a:ext cx="2512053" cy="2330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77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Modelagem Conceitual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88BBDBC-E01F-4CD4-A534-22A0DAD93B6A}"/>
              </a:ext>
            </a:extLst>
          </p:cNvPr>
          <p:cNvGrpSpPr/>
          <p:nvPr/>
        </p:nvGrpSpPr>
        <p:grpSpPr>
          <a:xfrm>
            <a:off x="1506211" y="1129888"/>
            <a:ext cx="5606228" cy="3227507"/>
            <a:chOff x="23241" y="1055244"/>
            <a:chExt cx="6124655" cy="3700936"/>
          </a:xfrm>
        </p:grpSpPr>
        <p:pic>
          <p:nvPicPr>
            <p:cNvPr id="4" name="Imagem 3" descr="Uma imagem contendo texto, mapa&#10;&#10;Descrição gerada automaticamente">
              <a:extLst>
                <a:ext uri="{FF2B5EF4-FFF2-40B4-BE49-F238E27FC236}">
                  <a16:creationId xmlns:a16="http://schemas.microsoft.com/office/drawing/2014/main" id="{9AAED1CC-AFF4-43FA-92FF-560244C76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0" t="4869" r="50547" b="74630"/>
            <a:stretch/>
          </p:blipFill>
          <p:spPr>
            <a:xfrm>
              <a:off x="4109157" y="1055244"/>
              <a:ext cx="2038739" cy="1511315"/>
            </a:xfrm>
            <a:prstGeom prst="rect">
              <a:avLst/>
            </a:prstGeom>
          </p:spPr>
        </p:pic>
        <p:pic>
          <p:nvPicPr>
            <p:cNvPr id="9" name="Imagem 8" descr="Uma imagem contendo texto, mapa&#10;&#10;Descrição gerada automaticamente">
              <a:extLst>
                <a:ext uri="{FF2B5EF4-FFF2-40B4-BE49-F238E27FC236}">
                  <a16:creationId xmlns:a16="http://schemas.microsoft.com/office/drawing/2014/main" id="{FDF639C9-C484-4462-9994-C38E27ACA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" t="18679" r="69916" b="48438"/>
            <a:stretch/>
          </p:blipFill>
          <p:spPr>
            <a:xfrm>
              <a:off x="23241" y="2101818"/>
              <a:ext cx="3875486" cy="2654362"/>
            </a:xfrm>
            <a:prstGeom prst="rect">
              <a:avLst/>
            </a:prstGeom>
          </p:spPr>
        </p:pic>
        <p:pic>
          <p:nvPicPr>
            <p:cNvPr id="10" name="Imagem 9" descr="Uma imagem contendo texto, mapa&#10;&#10;Descrição gerada automaticamente">
              <a:extLst>
                <a:ext uri="{FF2B5EF4-FFF2-40B4-BE49-F238E27FC236}">
                  <a16:creationId xmlns:a16="http://schemas.microsoft.com/office/drawing/2014/main" id="{1DAE1C0F-1136-44FC-B8F0-B3D650B13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0" t="4869" r="67654" b="80934"/>
            <a:stretch/>
          </p:blipFill>
          <p:spPr>
            <a:xfrm>
              <a:off x="2596445" y="1055244"/>
              <a:ext cx="1512712" cy="1046574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5559984-8DFC-4CF3-BD9E-A15F51F90D76}"/>
              </a:ext>
            </a:extLst>
          </p:cNvPr>
          <p:cNvGrpSpPr/>
          <p:nvPr/>
        </p:nvGrpSpPr>
        <p:grpSpPr>
          <a:xfrm>
            <a:off x="2550890" y="2665301"/>
            <a:ext cx="7985608" cy="4006903"/>
            <a:chOff x="2550890" y="2665301"/>
            <a:chExt cx="7985608" cy="4006903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694CF675-37D1-4B10-8DAA-95669C926531}"/>
                </a:ext>
              </a:extLst>
            </p:cNvPr>
            <p:cNvGrpSpPr/>
            <p:nvPr/>
          </p:nvGrpSpPr>
          <p:grpSpPr>
            <a:xfrm>
              <a:off x="6751500" y="2665301"/>
              <a:ext cx="3784998" cy="3489650"/>
              <a:chOff x="7781679" y="2845836"/>
              <a:chExt cx="3784998" cy="3489650"/>
            </a:xfrm>
          </p:grpSpPr>
          <p:pic>
            <p:nvPicPr>
              <p:cNvPr id="13" name="Imagem 12" descr="Uma imagem contendo texto, mapa&#10;&#10;Descrição gerada automaticamente">
                <a:extLst>
                  <a:ext uri="{FF2B5EF4-FFF2-40B4-BE49-F238E27FC236}">
                    <a16:creationId xmlns:a16="http://schemas.microsoft.com/office/drawing/2014/main" id="{86BCB010-DBF8-4D94-9909-46620DF64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676" t="18139" r="1" b="44218"/>
              <a:stretch/>
            </p:blipFill>
            <p:spPr>
              <a:xfrm>
                <a:off x="7781679" y="2845836"/>
                <a:ext cx="3784998" cy="1744825"/>
              </a:xfrm>
              <a:prstGeom prst="rect">
                <a:avLst/>
              </a:prstGeom>
            </p:spPr>
          </p:pic>
          <p:pic>
            <p:nvPicPr>
              <p:cNvPr id="16" name="Imagem 15" descr="Uma imagem contendo texto, mapa&#10;&#10;Descrição gerada automaticamente">
                <a:extLst>
                  <a:ext uri="{FF2B5EF4-FFF2-40B4-BE49-F238E27FC236}">
                    <a16:creationId xmlns:a16="http://schemas.microsoft.com/office/drawing/2014/main" id="{E2638403-686F-44F3-B848-B9C6EA1A7C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86" t="56056" r="498" b="4955"/>
              <a:stretch/>
            </p:blipFill>
            <p:spPr>
              <a:xfrm>
                <a:off x="9752776" y="4590661"/>
                <a:ext cx="1722262" cy="1744825"/>
              </a:xfrm>
              <a:prstGeom prst="rect">
                <a:avLst/>
              </a:prstGeom>
            </p:spPr>
          </p:pic>
        </p:grpSp>
        <p:pic>
          <p:nvPicPr>
            <p:cNvPr id="19" name="Imagem 18" descr="Uma imagem contendo texto, mapa&#10;&#10;Descrição gerada automaticamente">
              <a:extLst>
                <a:ext uri="{FF2B5EF4-FFF2-40B4-BE49-F238E27FC236}">
                  <a16:creationId xmlns:a16="http://schemas.microsoft.com/office/drawing/2014/main" id="{D944BF32-53A1-42C2-8F6F-98EE47E5A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2" t="51822" r="36021"/>
            <a:stretch/>
          </p:blipFill>
          <p:spPr>
            <a:xfrm>
              <a:off x="2550890" y="4357393"/>
              <a:ext cx="5005525" cy="2314811"/>
            </a:xfrm>
            <a:prstGeom prst="rect">
              <a:avLst/>
            </a:prstGeom>
          </p:spPr>
        </p:pic>
        <p:pic>
          <p:nvPicPr>
            <p:cNvPr id="23" name="Imagem 22" descr="Uma imagem contendo texto, mapa&#10;&#10;Descrição gerada automaticamente">
              <a:extLst>
                <a:ext uri="{FF2B5EF4-FFF2-40B4-BE49-F238E27FC236}">
                  <a16:creationId xmlns:a16="http://schemas.microsoft.com/office/drawing/2014/main" id="{27291642-E2FF-4644-A86B-57560DCA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4" t="26288" r="50841" b="56114"/>
            <a:stretch/>
          </p:blipFill>
          <p:spPr>
            <a:xfrm>
              <a:off x="5053653" y="2963979"/>
              <a:ext cx="1697847" cy="977066"/>
            </a:xfrm>
            <a:prstGeom prst="rect">
              <a:avLst/>
            </a:prstGeom>
          </p:spPr>
        </p:pic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4FD60A80-C4BE-4378-B0CB-629D49A4C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84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Modelagem Conceitual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88BBDBC-E01F-4CD4-A534-22A0DAD93B6A}"/>
              </a:ext>
            </a:extLst>
          </p:cNvPr>
          <p:cNvGrpSpPr/>
          <p:nvPr/>
        </p:nvGrpSpPr>
        <p:grpSpPr>
          <a:xfrm>
            <a:off x="1506211" y="1129888"/>
            <a:ext cx="5606228" cy="3227507"/>
            <a:chOff x="23241" y="1055244"/>
            <a:chExt cx="6124655" cy="3700936"/>
          </a:xfrm>
        </p:grpSpPr>
        <p:pic>
          <p:nvPicPr>
            <p:cNvPr id="4" name="Imagem 3" descr="Uma imagem contendo texto, mapa&#10;&#10;Descrição gerada automaticamente">
              <a:extLst>
                <a:ext uri="{FF2B5EF4-FFF2-40B4-BE49-F238E27FC236}">
                  <a16:creationId xmlns:a16="http://schemas.microsoft.com/office/drawing/2014/main" id="{9AAED1CC-AFF4-43FA-92FF-560244C76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10" t="4869" r="50547" b="74630"/>
            <a:stretch/>
          </p:blipFill>
          <p:spPr>
            <a:xfrm>
              <a:off x="4109157" y="1055244"/>
              <a:ext cx="2038739" cy="1511315"/>
            </a:xfrm>
            <a:prstGeom prst="rect">
              <a:avLst/>
            </a:prstGeom>
          </p:spPr>
        </p:pic>
        <p:pic>
          <p:nvPicPr>
            <p:cNvPr id="9" name="Imagem 8" descr="Uma imagem contendo texto, mapa&#10;&#10;Descrição gerada automaticamente">
              <a:extLst>
                <a:ext uri="{FF2B5EF4-FFF2-40B4-BE49-F238E27FC236}">
                  <a16:creationId xmlns:a16="http://schemas.microsoft.com/office/drawing/2014/main" id="{FDF639C9-C484-4462-9994-C38E27ACA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" t="18679" r="69916" b="48438"/>
            <a:stretch/>
          </p:blipFill>
          <p:spPr>
            <a:xfrm>
              <a:off x="23241" y="2101818"/>
              <a:ext cx="3875486" cy="2654362"/>
            </a:xfrm>
            <a:prstGeom prst="rect">
              <a:avLst/>
            </a:prstGeom>
          </p:spPr>
        </p:pic>
        <p:pic>
          <p:nvPicPr>
            <p:cNvPr id="10" name="Imagem 9" descr="Uma imagem contendo texto, mapa&#10;&#10;Descrição gerada automaticamente">
              <a:extLst>
                <a:ext uri="{FF2B5EF4-FFF2-40B4-BE49-F238E27FC236}">
                  <a16:creationId xmlns:a16="http://schemas.microsoft.com/office/drawing/2014/main" id="{1DAE1C0F-1136-44FC-B8F0-B3D650B13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0" t="4869" r="67654" b="80934"/>
            <a:stretch/>
          </p:blipFill>
          <p:spPr>
            <a:xfrm>
              <a:off x="2596445" y="1055244"/>
              <a:ext cx="1512712" cy="1046574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5559984-8DFC-4CF3-BD9E-A15F51F90D76}"/>
              </a:ext>
            </a:extLst>
          </p:cNvPr>
          <p:cNvGrpSpPr/>
          <p:nvPr/>
        </p:nvGrpSpPr>
        <p:grpSpPr>
          <a:xfrm>
            <a:off x="2550890" y="2665301"/>
            <a:ext cx="7985608" cy="4006903"/>
            <a:chOff x="2550890" y="2665301"/>
            <a:chExt cx="7985608" cy="4006903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694CF675-37D1-4B10-8DAA-95669C926531}"/>
                </a:ext>
              </a:extLst>
            </p:cNvPr>
            <p:cNvGrpSpPr/>
            <p:nvPr/>
          </p:nvGrpSpPr>
          <p:grpSpPr>
            <a:xfrm>
              <a:off x="6751500" y="2665301"/>
              <a:ext cx="3784998" cy="3489650"/>
              <a:chOff x="7781679" y="2845836"/>
              <a:chExt cx="3784998" cy="3489650"/>
            </a:xfrm>
          </p:grpSpPr>
          <p:pic>
            <p:nvPicPr>
              <p:cNvPr id="13" name="Imagem 12" descr="Uma imagem contendo texto, mapa&#10;&#10;Descrição gerada automaticamente">
                <a:extLst>
                  <a:ext uri="{FF2B5EF4-FFF2-40B4-BE49-F238E27FC236}">
                    <a16:creationId xmlns:a16="http://schemas.microsoft.com/office/drawing/2014/main" id="{86BCB010-DBF8-4D94-9909-46620DF64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676" t="18139" r="1" b="44218"/>
              <a:stretch/>
            </p:blipFill>
            <p:spPr>
              <a:xfrm>
                <a:off x="7781679" y="2845836"/>
                <a:ext cx="3784998" cy="1744825"/>
              </a:xfrm>
              <a:prstGeom prst="rect">
                <a:avLst/>
              </a:prstGeom>
            </p:spPr>
          </p:pic>
          <p:pic>
            <p:nvPicPr>
              <p:cNvPr id="16" name="Imagem 15" descr="Uma imagem contendo texto, mapa&#10;&#10;Descrição gerada automaticamente">
                <a:extLst>
                  <a:ext uri="{FF2B5EF4-FFF2-40B4-BE49-F238E27FC236}">
                    <a16:creationId xmlns:a16="http://schemas.microsoft.com/office/drawing/2014/main" id="{E2638403-686F-44F3-B848-B9C6EA1A7C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86" t="56056" r="498" b="4955"/>
              <a:stretch/>
            </p:blipFill>
            <p:spPr>
              <a:xfrm>
                <a:off x="9752776" y="4590661"/>
                <a:ext cx="1722262" cy="1744825"/>
              </a:xfrm>
              <a:prstGeom prst="rect">
                <a:avLst/>
              </a:prstGeom>
            </p:spPr>
          </p:pic>
        </p:grpSp>
        <p:pic>
          <p:nvPicPr>
            <p:cNvPr id="19" name="Imagem 18" descr="Uma imagem contendo texto, mapa&#10;&#10;Descrição gerada automaticamente">
              <a:extLst>
                <a:ext uri="{FF2B5EF4-FFF2-40B4-BE49-F238E27FC236}">
                  <a16:creationId xmlns:a16="http://schemas.microsoft.com/office/drawing/2014/main" id="{D944BF32-53A1-42C2-8F6F-98EE47E5A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22" t="51822" r="36021"/>
            <a:stretch/>
          </p:blipFill>
          <p:spPr>
            <a:xfrm>
              <a:off x="2550890" y="4357393"/>
              <a:ext cx="5005525" cy="2314811"/>
            </a:xfrm>
            <a:prstGeom prst="rect">
              <a:avLst/>
            </a:prstGeom>
          </p:spPr>
        </p:pic>
        <p:pic>
          <p:nvPicPr>
            <p:cNvPr id="23" name="Imagem 22" descr="Uma imagem contendo texto, mapa&#10;&#10;Descrição gerada automaticamente">
              <a:extLst>
                <a:ext uri="{FF2B5EF4-FFF2-40B4-BE49-F238E27FC236}">
                  <a16:creationId xmlns:a16="http://schemas.microsoft.com/office/drawing/2014/main" id="{27291642-E2FF-4644-A86B-57560DCA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14" t="26288" r="50841" b="56114"/>
            <a:stretch/>
          </p:blipFill>
          <p:spPr>
            <a:xfrm>
              <a:off x="5053653" y="2963979"/>
              <a:ext cx="1697847" cy="977066"/>
            </a:xfrm>
            <a:prstGeom prst="rect">
              <a:avLst/>
            </a:prstGeom>
          </p:spPr>
        </p:pic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4FD60A80-C4BE-4378-B0CB-629D49A4C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17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472E3F-3984-417E-B413-7B28BA505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64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Modelagem Lógica</a:t>
            </a: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FC987F3-30E7-466E-9B1D-36E38BA0B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1582" r="2129" b="6494"/>
          <a:stretch/>
        </p:blipFill>
        <p:spPr>
          <a:xfrm>
            <a:off x="891608" y="1637830"/>
            <a:ext cx="10031256" cy="430141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A171093-8694-4F99-B7E7-2837F525D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61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CEF19ADC-B740-4578-AA69-162D93642923}"/>
              </a:ext>
            </a:extLst>
          </p:cNvPr>
          <p:cNvGrpSpPr/>
          <p:nvPr/>
        </p:nvGrpSpPr>
        <p:grpSpPr>
          <a:xfrm>
            <a:off x="0" y="1944746"/>
            <a:ext cx="12122426" cy="4913254"/>
            <a:chOff x="0" y="1944746"/>
            <a:chExt cx="12122426" cy="4913254"/>
          </a:xfrm>
        </p:grpSpPr>
        <p:pic>
          <p:nvPicPr>
            <p:cNvPr id="3076" name="Picture 4" descr="Metas empresariais: aprenda a definir e analisar para gerar resultados">
              <a:extLst>
                <a:ext uri="{FF2B5EF4-FFF2-40B4-BE49-F238E27FC236}">
                  <a16:creationId xmlns:a16="http://schemas.microsoft.com/office/drawing/2014/main" id="{69875B36-5E33-4BD9-887F-8CB14ACDB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44746"/>
              <a:ext cx="6949440" cy="4913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Metas empresariais: aprenda a definir e analisar para gerar resultados">
              <a:extLst>
                <a:ext uri="{FF2B5EF4-FFF2-40B4-BE49-F238E27FC236}">
                  <a16:creationId xmlns:a16="http://schemas.microsoft.com/office/drawing/2014/main" id="{BCB0E96A-FD4B-4FBF-B19F-51D9D5B3B9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5" t="21443"/>
            <a:stretch/>
          </p:blipFill>
          <p:spPr bwMode="auto">
            <a:xfrm>
              <a:off x="6647286" y="2315818"/>
              <a:ext cx="2172033" cy="385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Metas empresariais: aprenda a definir e analisar para gerar resultados">
              <a:extLst>
                <a:ext uri="{FF2B5EF4-FFF2-40B4-BE49-F238E27FC236}">
                  <a16:creationId xmlns:a16="http://schemas.microsoft.com/office/drawing/2014/main" id="{6BD8BE0D-BFD0-4386-AD5E-C8CBC2F07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5" t="21443" b="13182"/>
            <a:stretch/>
          </p:blipFill>
          <p:spPr bwMode="auto">
            <a:xfrm>
              <a:off x="8080514" y="3546613"/>
              <a:ext cx="2172033" cy="321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Metas empresariais: aprenda a definir e analisar para gerar resultados">
              <a:extLst>
                <a:ext uri="{FF2B5EF4-FFF2-40B4-BE49-F238E27FC236}">
                  <a16:creationId xmlns:a16="http://schemas.microsoft.com/office/drawing/2014/main" id="{0ABAE2AA-E2CF-44F6-8F42-01F0A987A9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45" t="21443"/>
            <a:stretch/>
          </p:blipFill>
          <p:spPr bwMode="auto">
            <a:xfrm>
              <a:off x="9950393" y="2315818"/>
              <a:ext cx="2172033" cy="3859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5D46511F-F901-4DA9-815E-5CD58B4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54159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A8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desenho, placar, relógio&#10;&#10;Descrição gerada automaticamente">
            <a:extLst>
              <a:ext uri="{FF2B5EF4-FFF2-40B4-BE49-F238E27FC236}">
                <a16:creationId xmlns:a16="http://schemas.microsoft.com/office/drawing/2014/main" id="{4827A957-BC1C-41C2-A28C-7B82B60C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76" y="74645"/>
            <a:ext cx="2543095" cy="77444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FCB5D47-24D9-4681-86B4-CF53DB128D10}"/>
              </a:ext>
            </a:extLst>
          </p:cNvPr>
          <p:cNvSpPr txBox="1"/>
          <p:nvPr/>
        </p:nvSpPr>
        <p:spPr>
          <a:xfrm>
            <a:off x="2324100" y="4067185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Obrigado! </a:t>
            </a:r>
          </a:p>
        </p:txBody>
      </p:sp>
    </p:spTree>
    <p:extLst>
      <p:ext uri="{BB962C8B-B14F-4D97-AF65-F5344CB8AC3E}">
        <p14:creationId xmlns:p14="http://schemas.microsoft.com/office/powerpoint/2010/main" val="2577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-0.39831 0.4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2" y="2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DengXian Light" panose="020B0503020204020204" pitchFamily="2" charset="-122"/>
                <a:ea typeface="DengXian Light" panose="020B0503020204020204" pitchFamily="2" charset="-122"/>
              </a:rPr>
              <a:t>Segmento alvo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85646E-A570-48F6-93DD-ADABCB61E8F9}"/>
              </a:ext>
            </a:extLst>
          </p:cNvPr>
          <p:cNvSpPr txBox="1">
            <a:spLocks/>
          </p:cNvSpPr>
          <p:nvPr/>
        </p:nvSpPr>
        <p:spPr>
          <a:xfrm>
            <a:off x="424542" y="1414340"/>
            <a:ext cx="11767458" cy="521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mercado varejista 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é o setor que atende diretamente o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consumidor final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 varejo brasileiro impacta 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47,4% do PIB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;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Pilares da manutenção social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: arrecadação de tributos e maior oferta de mão-de-obra no país;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Supermercados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e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farmácias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são alguns dos principais tipos de empreendimentos do setor;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 varejo exige respostas rápidas, o que exige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análises constantes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e planos de ação de curto prazo;</a:t>
            </a: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Os resultados do varejo são muito sensíveis às </a:t>
            </a:r>
            <a:r>
              <a:rPr lang="pt-BR" sz="19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variações econômicas.</a:t>
            </a:r>
            <a:endParaRPr lang="pt-BR" sz="19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19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3074" name="Picture 2" descr="Resultado de imagem para publico alvo png">
            <a:extLst>
              <a:ext uri="{FF2B5EF4-FFF2-40B4-BE49-F238E27FC236}">
                <a16:creationId xmlns:a16="http://schemas.microsoft.com/office/drawing/2014/main" id="{F1256B79-4E1B-42CA-8800-BCD38614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7064">
            <a:off x="9492595" y="4400210"/>
            <a:ext cx="2452164" cy="183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4B413E0-2BF1-4753-B835-1879B15F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Resultado de imagem para ecnomia  png">
            <a:extLst>
              <a:ext uri="{FF2B5EF4-FFF2-40B4-BE49-F238E27FC236}">
                <a16:creationId xmlns:a16="http://schemas.microsoft.com/office/drawing/2014/main" id="{FDEF583F-B078-4B42-9F26-C6A87BD4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812" y="3842754"/>
            <a:ext cx="3976352" cy="337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Cenário econômico do setor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85646E-A570-48F6-93DD-ADABCB61E8F9}"/>
              </a:ext>
            </a:extLst>
          </p:cNvPr>
          <p:cNvSpPr txBox="1">
            <a:spLocks/>
          </p:cNvSpPr>
          <p:nvPr/>
        </p:nvSpPr>
        <p:spPr>
          <a:xfrm>
            <a:off x="275208" y="1414340"/>
            <a:ext cx="117674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As vendas do comércio varejista cresceram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1,8% em 2019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, segundo o IBGE;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Mesmo após 3 anos de taxas positivas, ainda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não conseguiu recuperar 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as perdas de 2015 e 2016;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Fechou 2019 em um nível de vendas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3,7% abaixo do alcançado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 em outubro de 2014;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A Confederação Nacional do Comércio de Bens Serviços e Turismo </a:t>
            </a: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(CNC) </a:t>
            </a:r>
            <a:b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pt-BR" sz="19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reduziu a sua projeção para o crescimento </a:t>
            </a: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das vendas no varejo ampliado em 2020, </a:t>
            </a:r>
            <a:b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</a:br>
            <a:r>
              <a:rPr lang="pt-BR" sz="19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</a:rPr>
              <a:t>de 5,4% para 5,3%.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CEBF77-9B59-4859-9542-C61B9DDFA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00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DengXian Light" panose="020B0503020204020204" pitchFamily="2" charset="-122"/>
                <a:ea typeface="DengXian Light" panose="020B0503020204020204" pitchFamily="2" charset="-122"/>
              </a:rPr>
              <a:t>Cenário econômico do setor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66177E8-E04C-49AE-9F3B-E549F3E53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1" t="30643" r="23303" b="8095"/>
          <a:stretch/>
        </p:blipFill>
        <p:spPr>
          <a:xfrm>
            <a:off x="1382486" y="1604989"/>
            <a:ext cx="9144000" cy="49465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908A1D-BB8F-42F4-B6D1-5835D6B40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1" t="20248" r="49314" b="68966"/>
          <a:stretch/>
        </p:blipFill>
        <p:spPr>
          <a:xfrm>
            <a:off x="6426280" y="2091153"/>
            <a:ext cx="4238012" cy="870856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6E8F5B7-6390-4F1A-82B8-BE9BE77C66BD}"/>
              </a:ext>
            </a:extLst>
          </p:cNvPr>
          <p:cNvSpPr txBox="1">
            <a:spLocks/>
          </p:cNvSpPr>
          <p:nvPr/>
        </p:nvSpPr>
        <p:spPr>
          <a:xfrm>
            <a:off x="2786742" y="6049962"/>
            <a:ext cx="1562102" cy="50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Fonte: IBGE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9D1C521-DF50-4ED4-A0FD-EF5F166B0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40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C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reinamento em franquias: um importante aliado para o sucesso da ...">
            <a:extLst>
              <a:ext uri="{FF2B5EF4-FFF2-40B4-BE49-F238E27FC236}">
                <a16:creationId xmlns:a16="http://schemas.microsoft.com/office/drawing/2014/main" id="{CFF9C3D8-82A0-430C-9A23-370CC0ED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97" y="3926950"/>
            <a:ext cx="4524103" cy="295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ABC731B-4C90-4BB8-9A71-096368E05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D0999F87-8A93-4E7E-8FBF-617143E3B624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  <a:latin typeface="DengXian Light" panose="020B0503020204020204" pitchFamily="2" charset="-122"/>
                <a:ea typeface="DengXian Light" panose="020B0503020204020204" pitchFamily="2" charset="-122"/>
              </a:rPr>
              <a:t>Franquias como oportunidade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54581BC-89F6-4258-A94F-45ED6F513F11}"/>
              </a:ext>
            </a:extLst>
          </p:cNvPr>
          <p:cNvSpPr/>
          <p:nvPr/>
        </p:nvSpPr>
        <p:spPr>
          <a:xfrm>
            <a:off x="275208" y="1229557"/>
            <a:ext cx="11459591" cy="312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 panose="02020603050405020304" pitchFamily="18" charset="0"/>
              </a:rPr>
              <a:t>Opção rentável para diversos segmentos e atrai muitos clientes; 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 panose="02020603050405020304" pitchFamily="18" charset="0"/>
              </a:rPr>
              <a:t>Franqueadoras adaptaram seus modelos físicos para ocupar diversos espaços;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 panose="02020603050405020304" pitchFamily="18" charset="0"/>
              </a:rPr>
              <a:t>Segundo a </a:t>
            </a:r>
            <a:r>
              <a:rPr lang="pt-BR" sz="20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 panose="02020603050405020304" pitchFamily="18" charset="0"/>
              </a:rPr>
              <a:t>Associação Brasileira de Franchising</a:t>
            </a: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pt-BR" sz="2000" b="1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 panose="02020603050405020304" pitchFamily="18" charset="0"/>
              </a:rPr>
              <a:t>ABF</a:t>
            </a: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 panose="02020603050405020304" pitchFamily="18" charset="0"/>
              </a:rPr>
              <a:t>), as redes de franquias – principalmente quiosques – tiveram um faturamento de 2,6 bilhões de reais no ano passado;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DengXian Light" panose="02010600030101010101" pitchFamily="2" charset="-122"/>
                <a:ea typeface="DengXian Light" panose="02010600030101010101" pitchFamily="2" charset="-122"/>
                <a:cs typeface="Times New Roman" panose="02020603050405020304" pitchFamily="18" charset="0"/>
              </a:rPr>
              <a:t>A preferência pelos hipermercados para a implementação de franquias aumentou em 12,3% em 2018;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effectLst/>
                <a:latin typeface="DengXian Light" panose="02010600030101010101" pitchFamily="2" charset="-122"/>
                <a:ea typeface="DengXian Light" panose="02010600030101010101" pitchFamily="2" charset="-122"/>
                <a:cs typeface="Times New Roman" panose="02020603050405020304" pitchFamily="18" charset="0"/>
              </a:rPr>
              <a:t>Dados sobre faturamento.</a:t>
            </a:r>
            <a:endParaRPr lang="pt-BR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ultado de imagem para problem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33" b="10375"/>
          <a:stretch/>
        </p:blipFill>
        <p:spPr bwMode="auto">
          <a:xfrm>
            <a:off x="7871070" y="2565779"/>
            <a:ext cx="4126605" cy="429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DengXian Light"/>
              </a:rPr>
              <a:t>Desafios e problemas</a:t>
            </a:r>
            <a:endParaRPr lang="pt-BR" sz="4000" dirty="0">
              <a:latin typeface="DengXian Light" panose="020B0503020204020204" pitchFamily="2" charset="-122"/>
              <a:ea typeface="DengXian Light" panose="020B0503020204020204" pitchFamily="2" charset="-122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85646E-A570-48F6-93DD-ADABCB61E8F9}"/>
              </a:ext>
            </a:extLst>
          </p:cNvPr>
          <p:cNvSpPr txBox="1">
            <a:spLocks/>
          </p:cNvSpPr>
          <p:nvPr/>
        </p:nvSpPr>
        <p:spPr>
          <a:xfrm>
            <a:off x="424541" y="1414340"/>
            <a:ext cx="11421716" cy="296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Não ter o controle do comportamento do cliente;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Marketing feito de forma errada no local errado;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Gasto com funcionários a mais que o necessário;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2020 pode ter um destaque de consumo, mas há pouco investimento;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Mercado X e-</a:t>
            </a:r>
            <a:r>
              <a:rPr lang="pt-BR" sz="19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commerces</a:t>
            </a:r>
            <a:r>
              <a:rPr lang="pt-BR" sz="19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108A8FA-7939-4758-99F6-115AE9DB1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59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1D0C1CB-DA50-411E-8A8D-E46B6D8B4084}"/>
              </a:ext>
            </a:extLst>
          </p:cNvPr>
          <p:cNvSpPr txBox="1">
            <a:spLocks/>
          </p:cNvSpPr>
          <p:nvPr/>
        </p:nvSpPr>
        <p:spPr>
          <a:xfrm>
            <a:off x="275208" y="887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DengXian Light" panose="020B0503020204020204" pitchFamily="2" charset="-122"/>
                <a:ea typeface="DengXian Light" panose="020B0503020204020204" pitchFamily="2" charset="-122"/>
              </a:rPr>
              <a:t>Quem sofre com esse problema?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2D4ACDD-BAAB-467B-92BC-CB4938AB7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411" y="0"/>
            <a:ext cx="6286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9C997BA-00BF-4481-98A8-B19E8FA3E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877191"/>
              </p:ext>
            </p:extLst>
          </p:nvPr>
        </p:nvGraphicFramePr>
        <p:xfrm>
          <a:off x="2726096" y="1547649"/>
          <a:ext cx="6875103" cy="5030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509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9" grpId="0">
        <p:bldAsOne/>
      </p:bldGraphic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2232</TotalTime>
  <Words>1541</Words>
  <Application>Microsoft Office PowerPoint</Application>
  <PresentationFormat>Widescreen</PresentationFormat>
  <Paragraphs>363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DengXian Light</vt:lpstr>
      <vt:lpstr>Arial</vt:lpstr>
      <vt:lpstr>Calibri</vt:lpstr>
      <vt:lpstr>Calibri Light</vt:lpstr>
      <vt:lpstr>Wingdings</vt:lpstr>
      <vt:lpstr>Tema do Office</vt:lpstr>
      <vt:lpstr>ANÁLISE DO FLUXO DE PESSOAS  EM HIPERMERCADOS   Análise e Desenvolvimento de Sistemas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High Level Design - HLD</vt:lpstr>
      <vt:lpstr>Low Level Design - LLD</vt:lpstr>
      <vt:lpstr>Organização do Time </vt:lpstr>
      <vt:lpstr>Ferramenta de Gestão de Projeto</vt:lpstr>
      <vt:lpstr>Ferramenta de Gestão de Projeto</vt:lpstr>
      <vt:lpstr>Ferramenta de Gestão de Projeto</vt:lpstr>
      <vt:lpstr>Ferramenta de Gestão de Projeto</vt:lpstr>
      <vt:lpstr>Sub Sprints Backlog (31/03 até 07/04)</vt:lpstr>
      <vt:lpstr> Sub Sprints Backlog (08/04 até 15/04)</vt:lpstr>
      <vt:lpstr> Sub Sprints Backlog (16/04 até 23/04)</vt:lpstr>
      <vt:lpstr> Sub Sprints Backlog (24/04 até 03/05)</vt:lpstr>
      <vt:lpstr>Planilha de Riscos do Projeto</vt:lpstr>
      <vt:lpstr>Site Institucional</vt:lpstr>
      <vt:lpstr>Cadastro e Login</vt:lpstr>
      <vt:lpstr>Dashboard</vt:lpstr>
      <vt:lpstr>Teste com Sensor Virtual </vt:lpstr>
      <vt:lpstr>Diagrama de Arquitetura Local (Arduíno) </vt:lpstr>
      <vt:lpstr> Especificação do Analytics</vt:lpstr>
      <vt:lpstr>Banco de dados </vt:lpstr>
      <vt:lpstr>Modelagem Conceitual</vt:lpstr>
      <vt:lpstr>Modelagem Conceitual</vt:lpstr>
      <vt:lpstr>Modelagem Lógica</vt:lpstr>
      <vt:lpstr>Próximos passos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DO FLUXO DE PESSOAS  EM HIPERMERCADOS   Análise e Desenvolvimento de Sistemas</dc:title>
  <dc:creator>MARIANA FRANÇA DE ARAUJO .</dc:creator>
  <cp:lastModifiedBy>MARIANA FRANÇA DE ARAUJO .</cp:lastModifiedBy>
  <cp:revision>113</cp:revision>
  <dcterms:created xsi:type="dcterms:W3CDTF">2020-04-29T20:41:28Z</dcterms:created>
  <dcterms:modified xsi:type="dcterms:W3CDTF">2020-05-04T23:52:11Z</dcterms:modified>
</cp:coreProperties>
</file>